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1" r:id="rId2"/>
    <p:sldId id="256" r:id="rId3"/>
    <p:sldId id="257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118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D57ECD-2B5F-7E3D-007A-408532354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fundal ppt_2(2).jpeg">
            <a:extLst>
              <a:ext uri="{FF2B5EF4-FFF2-40B4-BE49-F238E27FC236}">
                <a16:creationId xmlns:a16="http://schemas.microsoft.com/office/drawing/2014/main" id="{4FF4E336-3756-1198-DE57-CEFFDBE9A0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4E21020-D37D-B4A3-C7BE-F02C72E73D68}"/>
              </a:ext>
            </a:extLst>
          </p:cNvPr>
          <p:cNvSpPr txBox="1"/>
          <p:nvPr/>
        </p:nvSpPr>
        <p:spPr>
          <a:xfrm>
            <a:off x="1042416" y="1792224"/>
            <a:ext cx="718718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algn="ctr"/>
            <a:r>
              <a:rPr lang="en-US" sz="7200" dirty="0">
                <a:latin typeface="Aptos" panose="020B0004020202020204" pitchFamily="34" charset="0"/>
              </a:rPr>
              <a:t>PRBAR</a:t>
            </a:r>
          </a:p>
          <a:p>
            <a:pPr algn="ctr"/>
            <a:r>
              <a:rPr lang="en-US" sz="3600" dirty="0" err="1">
                <a:latin typeface="Aptos" panose="020B0004020202020204" pitchFamily="34" charset="0"/>
              </a:rPr>
              <a:t>Patronatul</a:t>
            </a:r>
            <a:r>
              <a:rPr lang="en-US" sz="3600" dirty="0">
                <a:latin typeface="Aptos" panose="020B0004020202020204" pitchFamily="34" charset="0"/>
              </a:rPr>
              <a:t> Roman al </a:t>
            </a:r>
            <a:r>
              <a:rPr lang="en-US" sz="3600" dirty="0" err="1">
                <a:latin typeface="Aptos" panose="020B0004020202020204" pitchFamily="34" charset="0"/>
              </a:rPr>
              <a:t>Brokerilor</a:t>
            </a:r>
            <a:r>
              <a:rPr lang="en-US" sz="3600" dirty="0">
                <a:latin typeface="Aptos" panose="020B0004020202020204" pitchFamily="34" charset="0"/>
              </a:rPr>
              <a:t> </a:t>
            </a:r>
          </a:p>
          <a:p>
            <a:pPr algn="ctr"/>
            <a:r>
              <a:rPr lang="en-US" sz="3600" dirty="0">
                <a:latin typeface="Aptos" panose="020B0004020202020204" pitchFamily="34" charset="0"/>
              </a:rPr>
              <a:t>de Asigurare </a:t>
            </a:r>
            <a:r>
              <a:rPr lang="en-US" sz="3600" dirty="0" err="1">
                <a:latin typeface="Aptos" panose="020B0004020202020204" pitchFamily="34" charset="0"/>
              </a:rPr>
              <a:t>Reasigurare</a:t>
            </a:r>
            <a:r>
              <a:rPr lang="en-US" sz="3600" dirty="0">
                <a:latin typeface="Aptos" panose="020B0004020202020204" pitchFamily="34" charset="0"/>
              </a:rPr>
              <a:t> </a:t>
            </a:r>
          </a:p>
          <a:p>
            <a:pPr algn="ctr"/>
            <a:r>
              <a:rPr lang="en-US" sz="6000" dirty="0">
                <a:latin typeface="Aptos" panose="020B0004020202020204" pitchFamily="34" charset="0"/>
              </a:rPr>
              <a:t>2016 - 2026</a:t>
            </a:r>
            <a:endParaRPr lang="en-US" sz="3200" dirty="0">
              <a:latin typeface="Aptos" panose="020B00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8795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fundal ppt_2(2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2960" y="1143000"/>
            <a:ext cx="7498079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100" b="1" dirty="0" err="1">
                <a:solidFill>
                  <a:srgbClr val="113960"/>
                </a:solidFill>
                <a:latin typeface="Aptos"/>
              </a:rPr>
              <a:t>Evolutia</a:t>
            </a:r>
            <a:r>
              <a:rPr sz="2100" b="1" dirty="0">
                <a:solidFill>
                  <a:srgbClr val="113960"/>
                </a:solidFill>
                <a:latin typeface="Aptos"/>
              </a:rPr>
              <a:t> </a:t>
            </a:r>
            <a:r>
              <a:rPr sz="2100" b="1" dirty="0" err="1">
                <a:solidFill>
                  <a:srgbClr val="113960"/>
                </a:solidFill>
                <a:latin typeface="Aptos"/>
              </a:rPr>
              <a:t>numarului</a:t>
            </a:r>
            <a:r>
              <a:rPr sz="2100" b="1" dirty="0">
                <a:solidFill>
                  <a:srgbClr val="113960"/>
                </a:solidFill>
                <a:latin typeface="Aptos"/>
              </a:rPr>
              <a:t> de </a:t>
            </a:r>
            <a:r>
              <a:rPr sz="2100" b="1" dirty="0" err="1">
                <a:solidFill>
                  <a:srgbClr val="113960"/>
                </a:solidFill>
                <a:latin typeface="Aptos"/>
              </a:rPr>
              <a:t>membri</a:t>
            </a:r>
            <a:r>
              <a:rPr sz="2100" b="1" dirty="0">
                <a:solidFill>
                  <a:srgbClr val="113960"/>
                </a:solidFill>
                <a:latin typeface="Aptos"/>
              </a:rPr>
              <a:t> PRBAR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1536192"/>
            <a:ext cx="69494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0">
                <a:solidFill>
                  <a:srgbClr val="556778"/>
                </a:solidFill>
                <a:latin typeface="Aptos"/>
              </a:rPr>
              <a:t>2016 – 2026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874519"/>
            <a:ext cx="3063240" cy="3611880"/>
          </a:xfrm>
          <a:prstGeom prst="roundRect">
            <a:avLst/>
          </a:prstGeom>
          <a:solidFill>
            <a:srgbClr val="EF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3977639" y="1874519"/>
            <a:ext cx="4526280" cy="3611880"/>
          </a:xfrm>
          <a:prstGeom prst="roundRect">
            <a:avLst/>
          </a:prstGeom>
          <a:solidFill>
            <a:srgbClr val="EF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68680" y="2057400"/>
            <a:ext cx="914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1">
                <a:solidFill>
                  <a:srgbClr val="0071B8"/>
                </a:solidFill>
                <a:latin typeface="Aptos"/>
              </a:rPr>
              <a:t>2016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2359152"/>
            <a:ext cx="6400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113960"/>
                </a:solidFill>
                <a:latin typeface="Aptos"/>
              </a:rPr>
              <a:t>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08760" y="2487168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dirty="0" err="1">
                <a:solidFill>
                  <a:srgbClr val="113960"/>
                </a:solidFill>
                <a:latin typeface="Aptos"/>
              </a:rPr>
              <a:t>companii</a:t>
            </a:r>
            <a:r>
              <a:rPr sz="1000" b="1" dirty="0">
                <a:solidFill>
                  <a:srgbClr val="113960"/>
                </a:solidFill>
                <a:latin typeface="Aptos"/>
              </a:rPr>
              <a:t> </a:t>
            </a:r>
            <a:r>
              <a:rPr sz="1000" b="1" dirty="0" err="1">
                <a:solidFill>
                  <a:srgbClr val="113960"/>
                </a:solidFill>
                <a:latin typeface="Aptos"/>
              </a:rPr>
              <a:t>membre</a:t>
            </a:r>
            <a:r>
              <a:rPr sz="1000" b="1" dirty="0">
                <a:solidFill>
                  <a:srgbClr val="113960"/>
                </a:solidFill>
                <a:latin typeface="Aptos"/>
              </a:rPr>
              <a:t> </a:t>
            </a:r>
            <a:r>
              <a:rPr sz="1000" b="1" dirty="0" err="1">
                <a:solidFill>
                  <a:srgbClr val="113960"/>
                </a:solidFill>
                <a:latin typeface="Aptos"/>
              </a:rPr>
              <a:t>fondatoare</a:t>
            </a:r>
            <a:endParaRPr sz="1000" b="1" dirty="0">
              <a:solidFill>
                <a:srgbClr val="113960"/>
              </a:solidFill>
              <a:latin typeface="Apto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68680" y="2852928"/>
            <a:ext cx="1828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>
                <a:solidFill>
                  <a:srgbClr val="113960"/>
                </a:solidFill>
                <a:latin typeface="Aptos"/>
              </a:rPr>
              <a:t>Membrii fondatori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3154680"/>
            <a:ext cx="2560320" cy="2057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"/>
              </a:spcAft>
              <a:defRPr sz="880">
                <a:solidFill>
                  <a:srgbClr val="202E3A"/>
                </a:solidFill>
                <a:latin typeface="Aptos"/>
              </a:defRPr>
            </a:pPr>
            <a:r>
              <a:t>• SAFETY Broker</a:t>
            </a:r>
          </a:p>
          <a:p>
            <a:pPr>
              <a:spcAft>
                <a:spcPts val="100"/>
              </a:spcAft>
              <a:defRPr sz="880">
                <a:solidFill>
                  <a:srgbClr val="202E3A"/>
                </a:solidFill>
                <a:latin typeface="Aptos"/>
              </a:defRPr>
            </a:pPr>
            <a:r>
              <a:t>• PSG Insurance Broker</a:t>
            </a:r>
          </a:p>
          <a:p>
            <a:pPr>
              <a:spcAft>
                <a:spcPts val="100"/>
              </a:spcAft>
              <a:defRPr sz="880">
                <a:solidFill>
                  <a:srgbClr val="202E3A"/>
                </a:solidFill>
                <a:latin typeface="Aptos"/>
              </a:defRPr>
            </a:pPr>
            <a:r>
              <a:t>• Professional Insurance Broker</a:t>
            </a:r>
          </a:p>
          <a:p>
            <a:pPr>
              <a:spcAft>
                <a:spcPts val="100"/>
              </a:spcAft>
              <a:defRPr sz="880">
                <a:solidFill>
                  <a:srgbClr val="202E3A"/>
                </a:solidFill>
                <a:latin typeface="Aptos"/>
              </a:defRPr>
            </a:pPr>
            <a:r>
              <a:t>• CAMPION Broker</a:t>
            </a:r>
          </a:p>
          <a:p>
            <a:pPr>
              <a:spcAft>
                <a:spcPts val="100"/>
              </a:spcAft>
              <a:defRPr sz="880">
                <a:solidFill>
                  <a:srgbClr val="202E3A"/>
                </a:solidFill>
                <a:latin typeface="Aptos"/>
              </a:defRPr>
            </a:pPr>
            <a:r>
              <a:t>• GLOBASIG Broker</a:t>
            </a:r>
          </a:p>
          <a:p>
            <a:pPr>
              <a:spcAft>
                <a:spcPts val="100"/>
              </a:spcAft>
              <a:defRPr sz="880">
                <a:solidFill>
                  <a:srgbClr val="202E3A"/>
                </a:solidFill>
                <a:latin typeface="Aptos"/>
              </a:defRPr>
            </a:pPr>
            <a:r>
              <a:t>• MILLENIUM Insurance Broker</a:t>
            </a:r>
          </a:p>
          <a:p>
            <a:pPr>
              <a:spcAft>
                <a:spcPts val="100"/>
              </a:spcAft>
              <a:defRPr sz="880">
                <a:solidFill>
                  <a:srgbClr val="202E3A"/>
                </a:solidFill>
                <a:latin typeface="Aptos"/>
              </a:defRPr>
            </a:pPr>
            <a:r>
              <a:t>• RENOMIA Romania</a:t>
            </a:r>
          </a:p>
          <a:p>
            <a:pPr>
              <a:spcAft>
                <a:spcPts val="100"/>
              </a:spcAft>
              <a:defRPr sz="880">
                <a:solidFill>
                  <a:srgbClr val="202E3A"/>
                </a:solidFill>
                <a:latin typeface="Aptos"/>
              </a:defRPr>
            </a:pPr>
            <a:r>
              <a:t>• D&amp;CA Broker</a:t>
            </a:r>
          </a:p>
          <a:p>
            <a:pPr>
              <a:spcAft>
                <a:spcPts val="100"/>
              </a:spcAft>
              <a:defRPr sz="880">
                <a:solidFill>
                  <a:srgbClr val="202E3A"/>
                </a:solidFill>
                <a:latin typeface="Aptos"/>
              </a:defRPr>
            </a:pPr>
            <a:r>
              <a:t>• INTERBUG Broker</a:t>
            </a:r>
          </a:p>
          <a:p>
            <a:pPr>
              <a:spcAft>
                <a:spcPts val="100"/>
              </a:spcAft>
              <a:defRPr sz="880">
                <a:solidFill>
                  <a:srgbClr val="202E3A"/>
                </a:solidFill>
                <a:latin typeface="Aptos"/>
              </a:defRPr>
            </a:pPr>
            <a:r>
              <a:t>• ASIGEST Broker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24528" y="2057400"/>
            <a:ext cx="914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1">
                <a:solidFill>
                  <a:srgbClr val="009DD6"/>
                </a:solidFill>
                <a:latin typeface="Aptos"/>
              </a:rPr>
              <a:t>2026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224528" y="2359152"/>
            <a:ext cx="64008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000" b="1" dirty="0">
                <a:solidFill>
                  <a:srgbClr val="113960"/>
                </a:solidFill>
                <a:latin typeface="Aptos"/>
              </a:rPr>
              <a:t>30</a:t>
            </a:r>
            <a:endParaRPr sz="3000" b="1" dirty="0">
              <a:solidFill>
                <a:srgbClr val="113960"/>
              </a:solidFill>
              <a:latin typeface="Apto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92040" y="2487168"/>
            <a:ext cx="1645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113960"/>
                </a:solidFill>
                <a:latin typeface="Aptos"/>
              </a:rPr>
              <a:t>companii membre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24528" y="2852928"/>
            <a:ext cx="1828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>
                <a:solidFill>
                  <a:srgbClr val="113960"/>
                </a:solidFill>
                <a:latin typeface="Aptos"/>
              </a:rPr>
              <a:t>Membrii actuali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24528" y="3136392"/>
            <a:ext cx="1828800" cy="2082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"/>
              </a:spcAft>
              <a:defRPr sz="730">
                <a:solidFill>
                  <a:srgbClr val="202E3A"/>
                </a:solidFill>
                <a:latin typeface="Aptos"/>
              </a:defRPr>
            </a:pPr>
            <a:r>
              <a:rPr dirty="0"/>
              <a:t>• AON Romania Broker</a:t>
            </a:r>
          </a:p>
          <a:p>
            <a:pPr>
              <a:spcAft>
                <a:spcPts val="100"/>
              </a:spcAft>
              <a:defRPr sz="730">
                <a:solidFill>
                  <a:srgbClr val="202E3A"/>
                </a:solidFill>
                <a:latin typeface="Aptos"/>
              </a:defRPr>
            </a:pPr>
            <a:r>
              <a:rPr dirty="0"/>
              <a:t>• ASIGEST Broker</a:t>
            </a:r>
          </a:p>
          <a:p>
            <a:pPr>
              <a:spcAft>
                <a:spcPts val="100"/>
              </a:spcAft>
              <a:defRPr sz="730">
                <a:solidFill>
                  <a:srgbClr val="202E3A"/>
                </a:solidFill>
                <a:latin typeface="Aptos"/>
              </a:defRPr>
            </a:pPr>
            <a:r>
              <a:rPr dirty="0"/>
              <a:t>• BT Broker</a:t>
            </a:r>
          </a:p>
          <a:p>
            <a:pPr>
              <a:spcAft>
                <a:spcPts val="100"/>
              </a:spcAft>
              <a:defRPr sz="730">
                <a:solidFill>
                  <a:srgbClr val="202E3A"/>
                </a:solidFill>
                <a:latin typeface="Aptos"/>
              </a:defRPr>
            </a:pPr>
            <a:r>
              <a:rPr dirty="0"/>
              <a:t>• CAMPION Broker</a:t>
            </a:r>
          </a:p>
          <a:p>
            <a:pPr>
              <a:spcAft>
                <a:spcPts val="100"/>
              </a:spcAft>
              <a:defRPr sz="730">
                <a:solidFill>
                  <a:srgbClr val="202E3A"/>
                </a:solidFill>
                <a:latin typeface="Aptos"/>
              </a:defRPr>
            </a:pPr>
            <a:r>
              <a:rPr dirty="0"/>
              <a:t>• </a:t>
            </a:r>
            <a:r>
              <a:rPr dirty="0" err="1"/>
              <a:t>Clubul</a:t>
            </a:r>
            <a:r>
              <a:rPr dirty="0"/>
              <a:t> </a:t>
            </a:r>
            <a:r>
              <a:rPr lang="en-US" dirty="0" err="1"/>
              <a:t>Fermierilor</a:t>
            </a:r>
            <a:r>
              <a:rPr dirty="0"/>
              <a:t> Romani</a:t>
            </a:r>
          </a:p>
          <a:p>
            <a:pPr>
              <a:spcAft>
                <a:spcPts val="100"/>
              </a:spcAft>
              <a:defRPr sz="730">
                <a:solidFill>
                  <a:srgbClr val="202E3A"/>
                </a:solidFill>
                <a:latin typeface="Aptos"/>
              </a:defRPr>
            </a:pPr>
            <a:r>
              <a:rPr dirty="0"/>
              <a:t>• Consultant A.A. Broker</a:t>
            </a:r>
          </a:p>
          <a:p>
            <a:pPr>
              <a:spcAft>
                <a:spcPts val="100"/>
              </a:spcAft>
              <a:defRPr sz="730">
                <a:solidFill>
                  <a:srgbClr val="202E3A"/>
                </a:solidFill>
                <a:latin typeface="Aptos"/>
              </a:defRPr>
            </a:pPr>
            <a:r>
              <a:rPr dirty="0"/>
              <a:t>• </a:t>
            </a:r>
            <a:r>
              <a:rPr lang="en-US" dirty="0"/>
              <a:t>DAW Management</a:t>
            </a:r>
          </a:p>
          <a:p>
            <a:pPr>
              <a:spcAft>
                <a:spcPts val="100"/>
              </a:spcAft>
              <a:defRPr sz="730">
                <a:solidFill>
                  <a:srgbClr val="202E3A"/>
                </a:solidFill>
                <a:latin typeface="Aptos"/>
              </a:defRPr>
            </a:pPr>
            <a:r>
              <a:rPr lang="en-US" dirty="0"/>
              <a:t>• DESTINE</a:t>
            </a:r>
            <a:r>
              <a:rPr dirty="0"/>
              <a:t> Broker</a:t>
            </a:r>
          </a:p>
          <a:p>
            <a:pPr>
              <a:spcAft>
                <a:spcPts val="100"/>
              </a:spcAft>
              <a:defRPr sz="730">
                <a:solidFill>
                  <a:srgbClr val="202E3A"/>
                </a:solidFill>
                <a:latin typeface="Aptos"/>
              </a:defRPr>
            </a:pPr>
            <a:r>
              <a:rPr dirty="0"/>
              <a:t>• DEXASIG</a:t>
            </a:r>
            <a:r>
              <a:rPr lang="en-US" dirty="0"/>
              <a:t> Broker</a:t>
            </a:r>
          </a:p>
          <a:p>
            <a:pPr>
              <a:spcAft>
                <a:spcPts val="100"/>
              </a:spcAft>
              <a:defRPr sz="730">
                <a:solidFill>
                  <a:srgbClr val="202E3A"/>
                </a:solidFill>
                <a:latin typeface="Aptos"/>
              </a:defRPr>
            </a:pPr>
            <a:r>
              <a:rPr lang="en-US" dirty="0"/>
              <a:t>• EURIAL Broker</a:t>
            </a:r>
          </a:p>
          <a:p>
            <a:pPr>
              <a:spcAft>
                <a:spcPts val="100"/>
              </a:spcAft>
              <a:defRPr sz="730">
                <a:solidFill>
                  <a:srgbClr val="202E3A"/>
                </a:solidFill>
                <a:latin typeface="Aptos"/>
              </a:defRPr>
            </a:pPr>
            <a:r>
              <a:rPr dirty="0"/>
              <a:t>• FLY Insurance</a:t>
            </a:r>
          </a:p>
          <a:p>
            <a:pPr>
              <a:spcAft>
                <a:spcPts val="100"/>
              </a:spcAft>
              <a:defRPr sz="730">
                <a:solidFill>
                  <a:srgbClr val="202E3A"/>
                </a:solidFill>
                <a:latin typeface="Aptos"/>
              </a:defRPr>
            </a:pPr>
            <a:r>
              <a:rPr dirty="0"/>
              <a:t>• HOLFIN Insurance Reinsurance</a:t>
            </a:r>
          </a:p>
          <a:p>
            <a:pPr>
              <a:spcAft>
                <a:spcPts val="100"/>
              </a:spcAft>
              <a:defRPr sz="730">
                <a:solidFill>
                  <a:srgbClr val="202E3A"/>
                </a:solidFill>
                <a:latin typeface="Aptos"/>
              </a:defRPr>
            </a:pPr>
            <a:r>
              <a:rPr dirty="0"/>
              <a:t>• INTEGRA Broker</a:t>
            </a:r>
          </a:p>
          <a:p>
            <a:pPr>
              <a:spcAft>
                <a:spcPts val="100"/>
              </a:spcAft>
              <a:defRPr sz="730">
                <a:solidFill>
                  <a:srgbClr val="202E3A"/>
                </a:solidFill>
                <a:latin typeface="Aptos"/>
              </a:defRPr>
            </a:pPr>
            <a:r>
              <a:rPr dirty="0"/>
              <a:t>• INTER Broker</a:t>
            </a:r>
          </a:p>
          <a:p>
            <a:pPr>
              <a:spcAft>
                <a:spcPts val="100"/>
              </a:spcAft>
              <a:defRPr sz="730">
                <a:solidFill>
                  <a:srgbClr val="202E3A"/>
                </a:solidFill>
                <a:latin typeface="Aptos"/>
              </a:defRPr>
            </a:pPr>
            <a:r>
              <a:rPr dirty="0"/>
              <a:t>• INTERBUG Insurance Broker</a:t>
            </a:r>
          </a:p>
          <a:p>
            <a:pPr>
              <a:spcAft>
                <a:spcPts val="100"/>
              </a:spcAft>
              <a:defRPr sz="730">
                <a:solidFill>
                  <a:srgbClr val="202E3A"/>
                </a:solidFill>
                <a:latin typeface="Aptos"/>
              </a:defRPr>
            </a:pPr>
            <a:r>
              <a:rPr dirty="0"/>
              <a:t>• </a:t>
            </a:r>
            <a:r>
              <a:rPr lang="en-US" dirty="0"/>
              <a:t>LACOLI</a:t>
            </a:r>
            <a:r>
              <a:rPr dirty="0"/>
              <a:t> Broker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72200" y="3136392"/>
            <a:ext cx="1874519" cy="18317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"/>
              </a:spcAft>
              <a:defRPr sz="730">
                <a:solidFill>
                  <a:srgbClr val="202E3A"/>
                </a:solidFill>
                <a:latin typeface="Aptos"/>
              </a:defRPr>
            </a:pPr>
            <a:r>
              <a:rPr dirty="0"/>
              <a:t>• LION Broker</a:t>
            </a:r>
          </a:p>
          <a:p>
            <a:pPr>
              <a:spcAft>
                <a:spcPts val="100"/>
              </a:spcAft>
              <a:defRPr sz="730">
                <a:solidFill>
                  <a:srgbClr val="202E3A"/>
                </a:solidFill>
                <a:latin typeface="Aptos"/>
              </a:defRPr>
            </a:pPr>
            <a:r>
              <a:rPr dirty="0"/>
              <a:t>• Master Bid (SAS Power AI)</a:t>
            </a:r>
          </a:p>
          <a:p>
            <a:pPr>
              <a:spcAft>
                <a:spcPts val="100"/>
              </a:spcAft>
              <a:defRPr sz="730">
                <a:solidFill>
                  <a:srgbClr val="202E3A"/>
                </a:solidFill>
                <a:latin typeface="Aptos"/>
              </a:defRPr>
            </a:pPr>
            <a:r>
              <a:rPr dirty="0"/>
              <a:t>• </a:t>
            </a:r>
            <a:r>
              <a:rPr lang="en-US" dirty="0"/>
              <a:t>MaxyGo</a:t>
            </a:r>
            <a:r>
              <a:rPr dirty="0"/>
              <a:t> Broker</a:t>
            </a:r>
          </a:p>
          <a:p>
            <a:pPr>
              <a:spcAft>
                <a:spcPts val="100"/>
              </a:spcAft>
              <a:defRPr sz="730">
                <a:solidFill>
                  <a:srgbClr val="202E3A"/>
                </a:solidFill>
                <a:latin typeface="Aptos"/>
              </a:defRPr>
            </a:pPr>
            <a:r>
              <a:rPr dirty="0"/>
              <a:t>• </a:t>
            </a:r>
            <a:r>
              <a:rPr dirty="0" err="1"/>
              <a:t>Medi</a:t>
            </a:r>
            <a:r>
              <a:rPr lang="en-US" dirty="0" err="1"/>
              <a:t>H</a:t>
            </a:r>
            <a:r>
              <a:rPr dirty="0" err="1"/>
              <a:t>elp</a:t>
            </a:r>
            <a:r>
              <a:rPr dirty="0"/>
              <a:t> International Broker</a:t>
            </a:r>
          </a:p>
          <a:p>
            <a:pPr>
              <a:spcAft>
                <a:spcPts val="100"/>
              </a:spcAft>
              <a:defRPr sz="730">
                <a:solidFill>
                  <a:srgbClr val="202E3A"/>
                </a:solidFill>
                <a:latin typeface="Aptos"/>
              </a:defRPr>
            </a:pPr>
            <a:r>
              <a:rPr dirty="0"/>
              <a:t>• </a:t>
            </a:r>
            <a:r>
              <a:rPr lang="en-US" dirty="0"/>
              <a:t>MILLENIUM</a:t>
            </a:r>
            <a:r>
              <a:rPr dirty="0"/>
              <a:t> Insurance Broker</a:t>
            </a:r>
          </a:p>
          <a:p>
            <a:pPr>
              <a:spcAft>
                <a:spcPts val="100"/>
              </a:spcAft>
              <a:defRPr sz="730">
                <a:solidFill>
                  <a:srgbClr val="202E3A"/>
                </a:solidFill>
                <a:latin typeface="Aptos"/>
              </a:defRPr>
            </a:pPr>
            <a:r>
              <a:rPr dirty="0"/>
              <a:t>• </a:t>
            </a:r>
            <a:r>
              <a:rPr lang="en-US" dirty="0"/>
              <a:t>OBSIDIAN</a:t>
            </a:r>
            <a:r>
              <a:rPr dirty="0"/>
              <a:t> Broker</a:t>
            </a:r>
          </a:p>
          <a:p>
            <a:pPr>
              <a:spcAft>
                <a:spcPts val="100"/>
              </a:spcAft>
              <a:defRPr sz="730">
                <a:solidFill>
                  <a:srgbClr val="202E3A"/>
                </a:solidFill>
                <a:latin typeface="Aptos"/>
              </a:defRPr>
            </a:pPr>
            <a:r>
              <a:rPr dirty="0"/>
              <a:t>• PSG Insurance Broker</a:t>
            </a:r>
          </a:p>
          <a:p>
            <a:pPr>
              <a:spcAft>
                <a:spcPts val="100"/>
              </a:spcAft>
              <a:defRPr sz="730">
                <a:solidFill>
                  <a:srgbClr val="202E3A"/>
                </a:solidFill>
                <a:latin typeface="Aptos"/>
              </a:defRPr>
            </a:pPr>
            <a:r>
              <a:rPr dirty="0"/>
              <a:t>• RECREX</a:t>
            </a:r>
          </a:p>
          <a:p>
            <a:pPr>
              <a:spcAft>
                <a:spcPts val="100"/>
              </a:spcAft>
              <a:defRPr sz="730">
                <a:solidFill>
                  <a:srgbClr val="202E3A"/>
                </a:solidFill>
                <a:latin typeface="Aptos"/>
              </a:defRPr>
            </a:pPr>
            <a:r>
              <a:rPr dirty="0"/>
              <a:t>• RENOMIA </a:t>
            </a:r>
            <a:r>
              <a:rPr lang="en-US" dirty="0"/>
              <a:t>Romania</a:t>
            </a:r>
            <a:endParaRPr dirty="0"/>
          </a:p>
          <a:p>
            <a:pPr>
              <a:spcAft>
                <a:spcPts val="100"/>
              </a:spcAft>
              <a:defRPr sz="730">
                <a:solidFill>
                  <a:srgbClr val="202E3A"/>
                </a:solidFill>
                <a:latin typeface="Aptos"/>
              </a:defRPr>
            </a:pPr>
            <a:r>
              <a:rPr dirty="0"/>
              <a:t>• SAFETY Broker</a:t>
            </a:r>
          </a:p>
          <a:p>
            <a:pPr>
              <a:spcAft>
                <a:spcPts val="100"/>
              </a:spcAft>
              <a:defRPr sz="730">
                <a:solidFill>
                  <a:srgbClr val="202E3A"/>
                </a:solidFill>
                <a:latin typeface="Aptos"/>
              </a:defRPr>
            </a:pPr>
            <a:r>
              <a:rPr dirty="0"/>
              <a:t>• TRANSILVANIA Broker</a:t>
            </a:r>
          </a:p>
          <a:p>
            <a:pPr>
              <a:spcAft>
                <a:spcPts val="100"/>
              </a:spcAft>
              <a:defRPr sz="730">
                <a:solidFill>
                  <a:srgbClr val="202E3A"/>
                </a:solidFill>
                <a:latin typeface="Aptos"/>
              </a:defRPr>
            </a:pPr>
            <a:r>
              <a:rPr dirty="0"/>
              <a:t>• VERASIG Broker</a:t>
            </a:r>
          </a:p>
          <a:p>
            <a:pPr>
              <a:spcAft>
                <a:spcPts val="100"/>
              </a:spcAft>
              <a:defRPr sz="730">
                <a:solidFill>
                  <a:srgbClr val="202E3A"/>
                </a:solidFill>
                <a:latin typeface="Aptos"/>
              </a:defRPr>
            </a:pPr>
            <a:r>
              <a:rPr dirty="0"/>
              <a:t>• Willis Towers Watson Romania</a:t>
            </a:r>
          </a:p>
          <a:p>
            <a:pPr>
              <a:spcAft>
                <a:spcPts val="100"/>
              </a:spcAft>
              <a:defRPr sz="730">
                <a:solidFill>
                  <a:srgbClr val="202E3A"/>
                </a:solidFill>
                <a:latin typeface="Aptos"/>
              </a:defRPr>
            </a:pPr>
            <a:r>
              <a:rPr dirty="0"/>
              <a:t>• LIFE IS HARD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fundal ppt_2(2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2960" y="1143000"/>
            <a:ext cx="7498079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100" b="1" dirty="0">
                <a:solidFill>
                  <a:srgbClr val="113960"/>
                </a:solidFill>
                <a:latin typeface="Aptos"/>
              </a:rPr>
              <a:t>Cota de </a:t>
            </a:r>
            <a:r>
              <a:rPr sz="2100" b="1" dirty="0" err="1">
                <a:solidFill>
                  <a:srgbClr val="113960"/>
                </a:solidFill>
                <a:latin typeface="Aptos"/>
              </a:rPr>
              <a:t>piata</a:t>
            </a:r>
            <a:r>
              <a:rPr sz="2100" b="1" dirty="0">
                <a:solidFill>
                  <a:srgbClr val="113960"/>
                </a:solidFill>
                <a:latin typeface="Aptos"/>
              </a:rPr>
              <a:t> a </a:t>
            </a:r>
            <a:r>
              <a:rPr sz="2100" b="1" dirty="0" err="1">
                <a:solidFill>
                  <a:srgbClr val="113960"/>
                </a:solidFill>
                <a:latin typeface="Aptos"/>
              </a:rPr>
              <a:t>companiilor</a:t>
            </a:r>
            <a:r>
              <a:rPr sz="2100" b="1" dirty="0">
                <a:solidFill>
                  <a:srgbClr val="113960"/>
                </a:solidFill>
                <a:latin typeface="Aptos"/>
              </a:rPr>
              <a:t> </a:t>
            </a:r>
            <a:r>
              <a:rPr sz="2100" b="1" dirty="0" err="1">
                <a:solidFill>
                  <a:srgbClr val="113960"/>
                </a:solidFill>
                <a:latin typeface="Aptos"/>
              </a:rPr>
              <a:t>membre</a:t>
            </a:r>
            <a:r>
              <a:rPr sz="2100" b="1" dirty="0">
                <a:solidFill>
                  <a:srgbClr val="113960"/>
                </a:solidFill>
                <a:latin typeface="Aptos"/>
              </a:rPr>
              <a:t> PRBAR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1536192"/>
            <a:ext cx="69494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0">
                <a:solidFill>
                  <a:srgbClr val="556778"/>
                </a:solidFill>
                <a:latin typeface="Aptos"/>
              </a:rPr>
              <a:t>2016 vs. 2026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874519"/>
            <a:ext cx="3246120" cy="3520440"/>
          </a:xfrm>
          <a:prstGeom prst="roundRect">
            <a:avLst/>
          </a:prstGeom>
          <a:solidFill>
            <a:srgbClr val="EF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5166360" y="1874519"/>
            <a:ext cx="3246120" cy="3520440"/>
          </a:xfrm>
          <a:prstGeom prst="roundRect">
            <a:avLst/>
          </a:prstGeom>
          <a:solidFill>
            <a:srgbClr val="EF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60120" y="2103120"/>
            <a:ext cx="914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0071B8"/>
                </a:solidFill>
                <a:latin typeface="Aptos"/>
              </a:rPr>
              <a:t>2016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" y="2697480"/>
            <a:ext cx="269748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>
                <a:solidFill>
                  <a:srgbClr val="113960"/>
                </a:solidFill>
                <a:latin typeface="Aptos"/>
              </a:rPr>
              <a:t>≈15%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5840" y="3337560"/>
            <a:ext cx="2697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dirty="0" err="1">
                <a:solidFill>
                  <a:srgbClr val="0071B8"/>
                </a:solidFill>
                <a:latin typeface="Aptos"/>
              </a:rPr>
              <a:t>cota</a:t>
            </a:r>
            <a:r>
              <a:rPr sz="1200" b="1" dirty="0">
                <a:solidFill>
                  <a:srgbClr val="0071B8"/>
                </a:solidFill>
                <a:latin typeface="Aptos"/>
              </a:rPr>
              <a:t> de </a:t>
            </a:r>
            <a:r>
              <a:rPr sz="1200" b="1" dirty="0" err="1">
                <a:solidFill>
                  <a:srgbClr val="0071B8"/>
                </a:solidFill>
                <a:latin typeface="Aptos"/>
              </a:rPr>
              <a:t>piata</a:t>
            </a:r>
            <a:endParaRPr sz="1200" b="1" dirty="0">
              <a:solidFill>
                <a:srgbClr val="0071B8"/>
              </a:solidFill>
              <a:latin typeface="Apto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05840" y="3703320"/>
            <a:ext cx="2697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>
                <a:solidFill>
                  <a:srgbClr val="202E3A"/>
                </a:solidFill>
                <a:latin typeface="Aptos"/>
              </a:rPr>
              <a:t>a companiilor membre PRBAR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5840" y="4041648"/>
            <a:ext cx="2697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>
                <a:solidFill>
                  <a:srgbClr val="202E3A"/>
                </a:solidFill>
                <a:latin typeface="Aptos"/>
              </a:rPr>
              <a:t>din piata de asigurari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94960" y="2103120"/>
            <a:ext cx="914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009DD6"/>
                </a:solidFill>
                <a:latin typeface="Aptos"/>
              </a:rPr>
              <a:t>2026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40680" y="2697480"/>
            <a:ext cx="269748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>
                <a:solidFill>
                  <a:srgbClr val="113960"/>
                </a:solidFill>
                <a:latin typeface="Aptos"/>
              </a:rPr>
              <a:t>≈58%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40680" y="3337560"/>
            <a:ext cx="2697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>
                <a:solidFill>
                  <a:srgbClr val="009DD6"/>
                </a:solidFill>
                <a:latin typeface="Aptos"/>
              </a:rPr>
              <a:t>cota de piata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40680" y="3703320"/>
            <a:ext cx="2697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>
                <a:solidFill>
                  <a:srgbClr val="202E3A"/>
                </a:solidFill>
                <a:latin typeface="Aptos"/>
              </a:rPr>
              <a:t>a companiilor membre PRBAR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40680" y="4041648"/>
            <a:ext cx="2697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>
                <a:solidFill>
                  <a:srgbClr val="202E3A"/>
                </a:solidFill>
                <a:latin typeface="Aptos"/>
              </a:rPr>
              <a:t>din piata de asigurari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160520" y="2880360"/>
            <a:ext cx="7315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>
                <a:solidFill>
                  <a:srgbClr val="009DD6"/>
                </a:solidFill>
                <a:latin typeface="Aptos"/>
              </a:rPr>
              <a:t>→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977639" y="3657600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>
                <a:solidFill>
                  <a:srgbClr val="113960"/>
                </a:solidFill>
                <a:latin typeface="Aptos"/>
              </a:rPr>
              <a:t>≈ +43 p.p.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34439" y="5550407"/>
            <a:ext cx="6583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50" b="1" dirty="0">
                <a:solidFill>
                  <a:srgbClr val="113960"/>
                </a:solidFill>
                <a:latin typeface="Aptos"/>
              </a:rPr>
              <a:t>De la </a:t>
            </a:r>
            <a:r>
              <a:rPr sz="1250" b="1" dirty="0" err="1">
                <a:solidFill>
                  <a:srgbClr val="113960"/>
                </a:solidFill>
                <a:latin typeface="Aptos"/>
              </a:rPr>
              <a:t>aproximativ</a:t>
            </a:r>
            <a:r>
              <a:rPr sz="1250" b="1" dirty="0">
                <a:solidFill>
                  <a:srgbClr val="113960"/>
                </a:solidFill>
                <a:latin typeface="Aptos"/>
              </a:rPr>
              <a:t> 15% la </a:t>
            </a:r>
            <a:r>
              <a:rPr sz="1250" b="1" dirty="0" err="1">
                <a:solidFill>
                  <a:srgbClr val="113960"/>
                </a:solidFill>
                <a:latin typeface="Aptos"/>
              </a:rPr>
              <a:t>aproximativ</a:t>
            </a:r>
            <a:r>
              <a:rPr sz="1250" b="1" dirty="0">
                <a:solidFill>
                  <a:srgbClr val="113960"/>
                </a:solidFill>
                <a:latin typeface="Aptos"/>
              </a:rPr>
              <a:t> 58% din </a:t>
            </a:r>
            <a:r>
              <a:rPr sz="1250" b="1" dirty="0" err="1">
                <a:solidFill>
                  <a:srgbClr val="113960"/>
                </a:solidFill>
                <a:latin typeface="Aptos"/>
              </a:rPr>
              <a:t>piata</a:t>
            </a:r>
            <a:r>
              <a:rPr sz="1250" b="1" dirty="0">
                <a:solidFill>
                  <a:srgbClr val="113960"/>
                </a:solidFill>
                <a:latin typeface="Aptos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Picture 91" descr="fundal ppt_2(2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2960" y="1143000"/>
            <a:ext cx="7498079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100" b="1">
                <a:solidFill>
                  <a:srgbClr val="113960"/>
                </a:solidFill>
                <a:latin typeface="Aptos"/>
              </a:rPr>
              <a:t>Top 10 asiguratori (2016) si Top 10 brokeri (2016)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1536192"/>
            <a:ext cx="69494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0">
                <a:solidFill>
                  <a:srgbClr val="556778"/>
                </a:solidFill>
                <a:latin typeface="Aptos"/>
              </a:rPr>
              <a:t>si comparatia cu datele disponibile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02920" y="1828800"/>
            <a:ext cx="2560320" cy="3611880"/>
          </a:xfrm>
          <a:prstGeom prst="roundRect">
            <a:avLst/>
          </a:prstGeom>
          <a:solidFill>
            <a:srgbClr val="EF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502920" y="1828800"/>
            <a:ext cx="2560320" cy="347472"/>
          </a:xfrm>
          <a:prstGeom prst="rect">
            <a:avLst/>
          </a:prstGeom>
          <a:solidFill>
            <a:srgbClr val="0071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94360" y="1901952"/>
            <a:ext cx="2377439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1">
                <a:solidFill>
                  <a:srgbClr val="FFFFFF"/>
                </a:solidFill>
                <a:latin typeface="Aptos"/>
              </a:rPr>
              <a:t>TOP 10 ASIGURATORI — 2016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4360" y="2249423"/>
            <a:ext cx="32004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1" dirty="0">
                <a:solidFill>
                  <a:srgbClr val="556778"/>
                </a:solidFill>
                <a:latin typeface="Aptos"/>
              </a:rPr>
              <a:t>Nr.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2249424"/>
            <a:ext cx="1691639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1">
                <a:solidFill>
                  <a:srgbClr val="556778"/>
                </a:solidFill>
                <a:latin typeface="Aptos"/>
              </a:rPr>
              <a:t>Companie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0" y="2249424"/>
            <a:ext cx="41148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700" b="1">
                <a:solidFill>
                  <a:srgbClr val="556778"/>
                </a:solidFill>
                <a:latin typeface="Aptos"/>
              </a:rPr>
              <a:t>Cota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48640" y="2487168"/>
            <a:ext cx="2468879" cy="237744"/>
          </a:xfrm>
          <a:prstGeom prst="rect">
            <a:avLst/>
          </a:prstGeom>
          <a:solidFill>
            <a:srgbClr val="E4F3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594360" y="2523744"/>
            <a:ext cx="228600" cy="146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690" b="0">
                <a:solidFill>
                  <a:srgbClr val="202E3A"/>
                </a:solidFill>
                <a:latin typeface="Aptos"/>
              </a:rPr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4401" y="2523744"/>
            <a:ext cx="731520" cy="198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690" b="0">
                <a:solidFill>
                  <a:srgbClr val="202E3A"/>
                </a:solidFill>
                <a:latin typeface="Aptos"/>
              </a:rPr>
              <a:t>Allianz-Tiriac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318918" y="2523744"/>
            <a:ext cx="652881" cy="198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690" b="1" dirty="0">
                <a:solidFill>
                  <a:srgbClr val="113960"/>
                </a:solidFill>
                <a:latin typeface="Aptos"/>
              </a:rPr>
              <a:t>13,08 </a:t>
            </a:r>
            <a:r>
              <a:rPr sz="690" b="1" dirty="0">
                <a:solidFill>
                  <a:srgbClr val="113960"/>
                </a:solidFill>
                <a:latin typeface="Aptos"/>
              </a:rPr>
              <a:t>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2784348"/>
            <a:ext cx="228600" cy="146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690" b="0">
                <a:solidFill>
                  <a:srgbClr val="202E3A"/>
                </a:solidFill>
                <a:latin typeface="Aptos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4400" y="2784348"/>
            <a:ext cx="870509" cy="198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690" b="0" dirty="0">
                <a:solidFill>
                  <a:srgbClr val="202E3A"/>
                </a:solidFill>
                <a:latin typeface="Aptos"/>
              </a:rPr>
              <a:t>OMNIASIG VIG</a:t>
            </a:r>
            <a:endParaRPr sz="690" b="0" dirty="0">
              <a:solidFill>
                <a:srgbClr val="202E3A"/>
              </a:solidFill>
              <a:latin typeface="Apto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18918" y="2784348"/>
            <a:ext cx="652881" cy="198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690" b="1" dirty="0">
                <a:solidFill>
                  <a:srgbClr val="113960"/>
                </a:solidFill>
                <a:latin typeface="Aptos"/>
              </a:rPr>
              <a:t>11,54 </a:t>
            </a:r>
            <a:r>
              <a:rPr sz="690" b="1" dirty="0">
                <a:solidFill>
                  <a:srgbClr val="113960"/>
                </a:solidFill>
                <a:latin typeface="Aptos"/>
              </a:rPr>
              <a:t>%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48640" y="3008375"/>
            <a:ext cx="2468879" cy="237744"/>
          </a:xfrm>
          <a:prstGeom prst="rect">
            <a:avLst/>
          </a:prstGeom>
          <a:solidFill>
            <a:srgbClr val="E4F3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594360" y="3044951"/>
            <a:ext cx="228600" cy="146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690" b="0">
                <a:solidFill>
                  <a:srgbClr val="202E3A"/>
                </a:solidFill>
                <a:latin typeface="Aptos"/>
              </a:rP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14400" y="3044950"/>
            <a:ext cx="731521" cy="198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690" b="0" dirty="0">
                <a:solidFill>
                  <a:srgbClr val="202E3A"/>
                </a:solidFill>
                <a:latin typeface="Aptos"/>
              </a:rPr>
              <a:t>ASIROM VIG</a:t>
            </a:r>
            <a:endParaRPr sz="690" b="0" dirty="0">
              <a:solidFill>
                <a:srgbClr val="202E3A"/>
              </a:solidFill>
              <a:latin typeface="Apto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318918" y="3044951"/>
            <a:ext cx="652881" cy="198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690" b="1" dirty="0">
                <a:solidFill>
                  <a:srgbClr val="113960"/>
                </a:solidFill>
                <a:latin typeface="Aptos"/>
              </a:rPr>
              <a:t>11,42 </a:t>
            </a:r>
            <a:r>
              <a:rPr sz="690" b="1" dirty="0">
                <a:solidFill>
                  <a:srgbClr val="113960"/>
                </a:solidFill>
                <a:latin typeface="Aptos"/>
              </a:rPr>
              <a:t>%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94360" y="3305556"/>
            <a:ext cx="228600" cy="146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690" b="0">
                <a:solidFill>
                  <a:srgbClr val="202E3A"/>
                </a:solidFill>
                <a:latin typeface="Aptos"/>
              </a:rPr>
              <a:t>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14400" y="3305556"/>
            <a:ext cx="870509" cy="198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690" b="0" dirty="0">
                <a:solidFill>
                  <a:srgbClr val="202E3A"/>
                </a:solidFill>
                <a:latin typeface="Aptos"/>
              </a:rPr>
              <a:t>GROUPAMA</a:t>
            </a:r>
            <a:endParaRPr sz="690" b="0" dirty="0">
              <a:solidFill>
                <a:srgbClr val="202E3A"/>
              </a:solidFill>
              <a:latin typeface="Apto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532887" y="3305556"/>
            <a:ext cx="438912" cy="198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690" b="1" dirty="0">
                <a:solidFill>
                  <a:srgbClr val="113960"/>
                </a:solidFill>
                <a:latin typeface="Aptos"/>
              </a:rPr>
              <a:t>9,93 </a:t>
            </a:r>
            <a:r>
              <a:rPr sz="690" b="1" dirty="0">
                <a:solidFill>
                  <a:srgbClr val="113960"/>
                </a:solidFill>
                <a:latin typeface="Aptos"/>
              </a:rPr>
              <a:t>%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48640" y="3529583"/>
            <a:ext cx="2468879" cy="237744"/>
          </a:xfrm>
          <a:prstGeom prst="rect">
            <a:avLst/>
          </a:prstGeom>
          <a:solidFill>
            <a:srgbClr val="E4F3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594360" y="3566159"/>
            <a:ext cx="228600" cy="146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690" b="0">
                <a:solidFill>
                  <a:srgbClr val="202E3A"/>
                </a:solidFill>
                <a:latin typeface="Aptos"/>
              </a:rPr>
              <a:t>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14400" y="3566159"/>
            <a:ext cx="731521" cy="198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690" b="0" dirty="0">
                <a:solidFill>
                  <a:srgbClr val="202E3A"/>
                </a:solidFill>
                <a:latin typeface="Aptos"/>
              </a:rPr>
              <a:t>EUROINS</a:t>
            </a:r>
            <a:endParaRPr sz="690" b="0" dirty="0">
              <a:solidFill>
                <a:srgbClr val="202E3A"/>
              </a:solidFill>
              <a:latin typeface="Apto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532887" y="3566159"/>
            <a:ext cx="438912" cy="198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690" b="1" dirty="0">
                <a:solidFill>
                  <a:srgbClr val="113960"/>
                </a:solidFill>
                <a:latin typeface="Aptos"/>
              </a:rPr>
              <a:t>9,27 </a:t>
            </a:r>
            <a:r>
              <a:rPr sz="690" b="1" dirty="0">
                <a:solidFill>
                  <a:srgbClr val="113960"/>
                </a:solidFill>
                <a:latin typeface="Aptos"/>
              </a:rPr>
              <a:t>%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94360" y="3826763"/>
            <a:ext cx="228600" cy="146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690" b="0">
                <a:solidFill>
                  <a:srgbClr val="202E3A"/>
                </a:solidFill>
                <a:latin typeface="Aptos"/>
              </a:rPr>
              <a:t>6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14400" y="3826763"/>
            <a:ext cx="797357" cy="198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690" b="0" dirty="0">
                <a:solidFill>
                  <a:srgbClr val="202E3A"/>
                </a:solidFill>
                <a:latin typeface="Aptos"/>
              </a:rPr>
              <a:t>CITY Insurance</a:t>
            </a:r>
            <a:endParaRPr sz="690" b="0" dirty="0">
              <a:solidFill>
                <a:srgbClr val="202E3A"/>
              </a:solidFill>
              <a:latin typeface="Apto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532887" y="3826763"/>
            <a:ext cx="438912" cy="198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690" b="1" dirty="0">
                <a:solidFill>
                  <a:srgbClr val="113960"/>
                </a:solidFill>
                <a:latin typeface="Aptos"/>
              </a:rPr>
              <a:t>8,41 </a:t>
            </a:r>
            <a:r>
              <a:rPr sz="690" b="1" dirty="0">
                <a:solidFill>
                  <a:srgbClr val="113960"/>
                </a:solidFill>
                <a:latin typeface="Aptos"/>
              </a:rPr>
              <a:t>%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48640" y="4050791"/>
            <a:ext cx="2468879" cy="237744"/>
          </a:xfrm>
          <a:prstGeom prst="rect">
            <a:avLst/>
          </a:prstGeom>
          <a:solidFill>
            <a:srgbClr val="E4F3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594360" y="4087368"/>
            <a:ext cx="228600" cy="146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690" b="0">
                <a:solidFill>
                  <a:srgbClr val="202E3A"/>
                </a:solidFill>
                <a:latin typeface="Aptos"/>
              </a:rPr>
              <a:t>7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14400" y="4087368"/>
            <a:ext cx="1060704" cy="198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690" dirty="0">
                <a:solidFill>
                  <a:srgbClr val="202E3A"/>
                </a:solidFill>
                <a:latin typeface="Aptos"/>
              </a:rPr>
              <a:t>NN Asigurari de </a:t>
            </a:r>
            <a:r>
              <a:rPr lang="en-US" sz="690" dirty="0" err="1">
                <a:solidFill>
                  <a:srgbClr val="202E3A"/>
                </a:solidFill>
                <a:latin typeface="Aptos"/>
              </a:rPr>
              <a:t>Viata</a:t>
            </a:r>
            <a:endParaRPr sz="690" b="0" dirty="0">
              <a:solidFill>
                <a:srgbClr val="202E3A"/>
              </a:solidFill>
              <a:latin typeface="Aptos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532887" y="4087368"/>
            <a:ext cx="438912" cy="198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690" b="1" dirty="0">
                <a:solidFill>
                  <a:srgbClr val="113960"/>
                </a:solidFill>
                <a:latin typeface="Aptos"/>
              </a:rPr>
              <a:t>7,05 </a:t>
            </a:r>
            <a:r>
              <a:rPr sz="690" b="1" dirty="0">
                <a:solidFill>
                  <a:srgbClr val="113960"/>
                </a:solidFill>
                <a:latin typeface="Aptos"/>
              </a:rPr>
              <a:t>%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94360" y="4347972"/>
            <a:ext cx="228600" cy="146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690" b="0">
                <a:solidFill>
                  <a:srgbClr val="202E3A"/>
                </a:solidFill>
                <a:latin typeface="Aptos"/>
              </a:rPr>
              <a:t>8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14400" y="4347972"/>
            <a:ext cx="980237" cy="198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690" b="0" dirty="0">
                <a:solidFill>
                  <a:srgbClr val="202E3A"/>
                </a:solidFill>
                <a:latin typeface="Aptos"/>
              </a:rPr>
              <a:t>GENERALI Asigurari</a:t>
            </a:r>
            <a:endParaRPr sz="690" b="0" dirty="0">
              <a:solidFill>
                <a:srgbClr val="202E3A"/>
              </a:solidFill>
              <a:latin typeface="Apto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532887" y="4347972"/>
            <a:ext cx="438912" cy="198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690" b="1" dirty="0">
                <a:solidFill>
                  <a:srgbClr val="113960"/>
                </a:solidFill>
                <a:latin typeface="Aptos"/>
              </a:rPr>
              <a:t>6,85 </a:t>
            </a:r>
            <a:r>
              <a:rPr sz="690" b="1" dirty="0">
                <a:solidFill>
                  <a:srgbClr val="113960"/>
                </a:solidFill>
                <a:latin typeface="Aptos"/>
              </a:rPr>
              <a:t>%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48640" y="4572000"/>
            <a:ext cx="2468879" cy="237744"/>
          </a:xfrm>
          <a:prstGeom prst="rect">
            <a:avLst/>
          </a:prstGeom>
          <a:solidFill>
            <a:srgbClr val="E4F3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594360" y="4608576"/>
            <a:ext cx="228600" cy="146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690" b="0">
                <a:solidFill>
                  <a:srgbClr val="202E3A"/>
                </a:solidFill>
                <a:latin typeface="Aptos"/>
              </a:rPr>
              <a:t>9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14400" y="4608576"/>
            <a:ext cx="980237" cy="198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690" b="0" dirty="0">
                <a:solidFill>
                  <a:srgbClr val="202E3A"/>
                </a:solidFill>
                <a:latin typeface="Aptos"/>
              </a:rPr>
              <a:t>UNIQA Asigurari</a:t>
            </a:r>
            <a:endParaRPr sz="690" b="0" dirty="0">
              <a:solidFill>
                <a:srgbClr val="202E3A"/>
              </a:solidFill>
              <a:latin typeface="Aptos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532887" y="4608576"/>
            <a:ext cx="438912" cy="198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690" b="1" dirty="0">
                <a:solidFill>
                  <a:srgbClr val="113960"/>
                </a:solidFill>
                <a:latin typeface="Aptos"/>
              </a:rPr>
              <a:t>5,08 </a:t>
            </a:r>
            <a:r>
              <a:rPr sz="690" b="1" dirty="0">
                <a:solidFill>
                  <a:srgbClr val="113960"/>
                </a:solidFill>
                <a:latin typeface="Aptos"/>
              </a:rPr>
              <a:t>%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94359" y="4869179"/>
            <a:ext cx="320041" cy="198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690" b="0">
                <a:solidFill>
                  <a:srgbClr val="202E3A"/>
                </a:solidFill>
                <a:latin typeface="Aptos"/>
              </a:rPr>
              <a:t>10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14400" y="4869180"/>
            <a:ext cx="870509" cy="198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690" b="0" dirty="0">
                <a:solidFill>
                  <a:srgbClr val="202E3A"/>
                </a:solidFill>
                <a:latin typeface="Aptos"/>
              </a:rPr>
              <a:t>CARPATICA Asig</a:t>
            </a:r>
            <a:endParaRPr sz="690" b="0" dirty="0">
              <a:solidFill>
                <a:srgbClr val="202E3A"/>
              </a:solidFill>
              <a:latin typeface="Apto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532887" y="4869180"/>
            <a:ext cx="438912" cy="198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690" b="1" dirty="0">
                <a:solidFill>
                  <a:srgbClr val="113960"/>
                </a:solidFill>
                <a:latin typeface="Aptos"/>
              </a:rPr>
              <a:t>4,81 </a:t>
            </a:r>
            <a:r>
              <a:rPr sz="690" b="1" dirty="0">
                <a:solidFill>
                  <a:srgbClr val="113960"/>
                </a:solidFill>
                <a:latin typeface="Aptos"/>
              </a:rPr>
              <a:t>%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3200400" y="1828800"/>
            <a:ext cx="2560320" cy="3611880"/>
          </a:xfrm>
          <a:prstGeom prst="roundRect">
            <a:avLst/>
          </a:prstGeom>
          <a:solidFill>
            <a:srgbClr val="EF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Rectangle 46"/>
          <p:cNvSpPr/>
          <p:nvPr/>
        </p:nvSpPr>
        <p:spPr>
          <a:xfrm>
            <a:off x="3200400" y="1828800"/>
            <a:ext cx="2560320" cy="347472"/>
          </a:xfrm>
          <a:prstGeom prst="rect">
            <a:avLst/>
          </a:prstGeom>
          <a:solidFill>
            <a:srgbClr val="0071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3291840" y="1901952"/>
            <a:ext cx="2377439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1">
                <a:solidFill>
                  <a:srgbClr val="FFFFFF"/>
                </a:solidFill>
                <a:latin typeface="Aptos"/>
              </a:rPr>
              <a:t>TOP 10 BROKERI — 2016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3291839" y="2249424"/>
            <a:ext cx="320041" cy="200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1" dirty="0">
                <a:solidFill>
                  <a:srgbClr val="556778"/>
                </a:solidFill>
                <a:latin typeface="Aptos"/>
              </a:rPr>
              <a:t>Nr.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3611880" y="2249424"/>
            <a:ext cx="1691639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1">
                <a:solidFill>
                  <a:srgbClr val="556778"/>
                </a:solidFill>
                <a:latin typeface="Aptos"/>
              </a:rPr>
              <a:t>Companie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257800" y="2249424"/>
            <a:ext cx="41148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700" b="1">
                <a:solidFill>
                  <a:srgbClr val="556778"/>
                </a:solidFill>
                <a:latin typeface="Aptos"/>
              </a:rPr>
              <a:t>Cota</a:t>
            </a:r>
          </a:p>
        </p:txBody>
      </p:sp>
      <p:sp>
        <p:nvSpPr>
          <p:cNvPr id="52" name="Rectangle 51"/>
          <p:cNvSpPr/>
          <p:nvPr/>
        </p:nvSpPr>
        <p:spPr>
          <a:xfrm>
            <a:off x="3246120" y="2487168"/>
            <a:ext cx="2468879" cy="237744"/>
          </a:xfrm>
          <a:prstGeom prst="rect">
            <a:avLst/>
          </a:prstGeom>
          <a:solidFill>
            <a:srgbClr val="E4F3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TextBox 52"/>
          <p:cNvSpPr txBox="1"/>
          <p:nvPr/>
        </p:nvSpPr>
        <p:spPr>
          <a:xfrm>
            <a:off x="3291840" y="2523744"/>
            <a:ext cx="228600" cy="146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690" b="0">
                <a:solidFill>
                  <a:srgbClr val="202E3A"/>
                </a:solidFill>
                <a:latin typeface="Aptos"/>
              </a:rPr>
              <a:t>1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611881" y="2523744"/>
            <a:ext cx="1161288" cy="198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690" b="0">
                <a:solidFill>
                  <a:srgbClr val="202E3A"/>
                </a:solidFill>
                <a:latin typeface="Aptos"/>
              </a:rPr>
              <a:t>SAFETY Broker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084064" y="2523744"/>
            <a:ext cx="585216" cy="198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690" b="1" dirty="0">
                <a:solidFill>
                  <a:srgbClr val="113960"/>
                </a:solidFill>
                <a:latin typeface="Aptos"/>
              </a:rPr>
              <a:t>7,70 </a:t>
            </a:r>
            <a:r>
              <a:rPr sz="690" b="1" dirty="0">
                <a:solidFill>
                  <a:srgbClr val="113960"/>
                </a:solidFill>
                <a:latin typeface="Aptos"/>
              </a:rPr>
              <a:t>%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3291840" y="2784348"/>
            <a:ext cx="228600" cy="146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690" b="0">
                <a:solidFill>
                  <a:srgbClr val="202E3A"/>
                </a:solidFill>
                <a:latin typeface="Aptos"/>
              </a:rPr>
              <a:t>2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611880" y="2784348"/>
            <a:ext cx="1223467" cy="198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690" b="0" dirty="0">
                <a:solidFill>
                  <a:srgbClr val="202E3A"/>
                </a:solidFill>
                <a:latin typeface="Aptos"/>
              </a:rPr>
              <a:t>MARSH </a:t>
            </a:r>
            <a:r>
              <a:rPr sz="690" b="0" dirty="0">
                <a:solidFill>
                  <a:srgbClr val="202E3A"/>
                </a:solidFill>
                <a:latin typeface="Aptos"/>
              </a:rPr>
              <a:t>Broker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230368" y="2784348"/>
            <a:ext cx="438912" cy="198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690" b="1" dirty="0">
                <a:solidFill>
                  <a:srgbClr val="113960"/>
                </a:solidFill>
                <a:latin typeface="Aptos"/>
              </a:rPr>
              <a:t>6,29 </a:t>
            </a:r>
            <a:r>
              <a:rPr sz="690" b="1" dirty="0">
                <a:solidFill>
                  <a:srgbClr val="113960"/>
                </a:solidFill>
                <a:latin typeface="Aptos"/>
              </a:rPr>
              <a:t>%</a:t>
            </a:r>
          </a:p>
        </p:txBody>
      </p:sp>
      <p:sp>
        <p:nvSpPr>
          <p:cNvPr id="59" name="Rectangle 58"/>
          <p:cNvSpPr/>
          <p:nvPr/>
        </p:nvSpPr>
        <p:spPr>
          <a:xfrm>
            <a:off x="3246120" y="3008375"/>
            <a:ext cx="2468879" cy="237744"/>
          </a:xfrm>
          <a:prstGeom prst="rect">
            <a:avLst/>
          </a:prstGeom>
          <a:solidFill>
            <a:srgbClr val="E4F3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TextBox 59"/>
          <p:cNvSpPr txBox="1"/>
          <p:nvPr/>
        </p:nvSpPr>
        <p:spPr>
          <a:xfrm>
            <a:off x="3291840" y="3044951"/>
            <a:ext cx="228600" cy="146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690" b="0">
                <a:solidFill>
                  <a:srgbClr val="202E3A"/>
                </a:solidFill>
                <a:latin typeface="Aptos"/>
              </a:rPr>
              <a:t>3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3611880" y="3044951"/>
            <a:ext cx="1645919" cy="198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690" b="0" dirty="0">
                <a:solidFill>
                  <a:srgbClr val="202E3A"/>
                </a:solidFill>
                <a:latin typeface="Aptos"/>
              </a:rPr>
              <a:t>TRANSILVANIA </a:t>
            </a:r>
            <a:r>
              <a:rPr sz="690" b="0" dirty="0">
                <a:solidFill>
                  <a:srgbClr val="202E3A"/>
                </a:solidFill>
                <a:latin typeface="Aptos"/>
              </a:rPr>
              <a:t>Broker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5230368" y="3044951"/>
            <a:ext cx="438912" cy="198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690" b="1" dirty="0">
                <a:solidFill>
                  <a:srgbClr val="113960"/>
                </a:solidFill>
                <a:latin typeface="Aptos"/>
              </a:rPr>
              <a:t>5,80 </a:t>
            </a:r>
            <a:r>
              <a:rPr sz="690" b="1" dirty="0">
                <a:solidFill>
                  <a:srgbClr val="113960"/>
                </a:solidFill>
                <a:latin typeface="Aptos"/>
              </a:rPr>
              <a:t>%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3291840" y="3305556"/>
            <a:ext cx="228600" cy="146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690" b="0">
                <a:solidFill>
                  <a:srgbClr val="202E3A"/>
                </a:solidFill>
                <a:latin typeface="Aptos"/>
              </a:rPr>
              <a:t>4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3611880" y="3305556"/>
            <a:ext cx="1645919" cy="198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690" b="0" dirty="0">
                <a:solidFill>
                  <a:srgbClr val="202E3A"/>
                </a:solidFill>
                <a:latin typeface="Aptos"/>
              </a:rPr>
              <a:t>DESTINE</a:t>
            </a:r>
            <a:r>
              <a:rPr sz="690" b="0" dirty="0">
                <a:solidFill>
                  <a:srgbClr val="202E3A"/>
                </a:solidFill>
                <a:latin typeface="Aptos"/>
              </a:rPr>
              <a:t> Broker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230368" y="3305556"/>
            <a:ext cx="438912" cy="198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690" b="1" dirty="0">
                <a:solidFill>
                  <a:srgbClr val="113960"/>
                </a:solidFill>
                <a:latin typeface="Aptos"/>
              </a:rPr>
              <a:t>4,85 </a:t>
            </a:r>
            <a:r>
              <a:rPr sz="690" b="1" dirty="0">
                <a:solidFill>
                  <a:srgbClr val="113960"/>
                </a:solidFill>
                <a:latin typeface="Aptos"/>
              </a:rPr>
              <a:t>%</a:t>
            </a:r>
          </a:p>
        </p:txBody>
      </p:sp>
      <p:sp>
        <p:nvSpPr>
          <p:cNvPr id="66" name="Rectangle 65"/>
          <p:cNvSpPr/>
          <p:nvPr/>
        </p:nvSpPr>
        <p:spPr>
          <a:xfrm>
            <a:off x="3246120" y="3529583"/>
            <a:ext cx="2468879" cy="237744"/>
          </a:xfrm>
          <a:prstGeom prst="rect">
            <a:avLst/>
          </a:prstGeom>
          <a:solidFill>
            <a:srgbClr val="E4F3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7" name="TextBox 66"/>
          <p:cNvSpPr txBox="1"/>
          <p:nvPr/>
        </p:nvSpPr>
        <p:spPr>
          <a:xfrm>
            <a:off x="3291840" y="3566159"/>
            <a:ext cx="228600" cy="146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690" b="0">
                <a:solidFill>
                  <a:srgbClr val="202E3A"/>
                </a:solidFill>
                <a:latin typeface="Aptos"/>
              </a:rPr>
              <a:t>5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3611880" y="3566159"/>
            <a:ext cx="1645919" cy="198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690" b="0" dirty="0">
                <a:solidFill>
                  <a:srgbClr val="202E3A"/>
                </a:solidFill>
                <a:latin typeface="Aptos"/>
              </a:rPr>
              <a:t>INTER</a:t>
            </a:r>
            <a:r>
              <a:rPr sz="690" b="0" dirty="0">
                <a:solidFill>
                  <a:srgbClr val="202E3A"/>
                </a:solidFill>
                <a:latin typeface="Aptos"/>
              </a:rPr>
              <a:t> Broker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5230368" y="3566159"/>
            <a:ext cx="438912" cy="198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690" b="1" dirty="0">
                <a:solidFill>
                  <a:srgbClr val="113960"/>
                </a:solidFill>
                <a:latin typeface="Aptos"/>
              </a:rPr>
              <a:t>4,57 </a:t>
            </a:r>
            <a:r>
              <a:rPr sz="690" b="1" dirty="0">
                <a:solidFill>
                  <a:srgbClr val="113960"/>
                </a:solidFill>
                <a:latin typeface="Aptos"/>
              </a:rPr>
              <a:t>%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3291840" y="3826763"/>
            <a:ext cx="228600" cy="146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690" b="0">
                <a:solidFill>
                  <a:srgbClr val="202E3A"/>
                </a:solidFill>
                <a:latin typeface="Aptos"/>
              </a:rPr>
              <a:t>6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3611880" y="3826763"/>
            <a:ext cx="1645919" cy="198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690" b="0" dirty="0">
                <a:solidFill>
                  <a:srgbClr val="202E3A"/>
                </a:solidFill>
                <a:latin typeface="Aptos"/>
              </a:rPr>
              <a:t>DAW Management</a:t>
            </a:r>
            <a:endParaRPr sz="690" b="0" dirty="0">
              <a:solidFill>
                <a:srgbClr val="202E3A"/>
              </a:solidFill>
              <a:latin typeface="Aptos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5230368" y="3826763"/>
            <a:ext cx="438912" cy="198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690" b="1" dirty="0">
                <a:solidFill>
                  <a:srgbClr val="113960"/>
                </a:solidFill>
                <a:latin typeface="Aptos"/>
              </a:rPr>
              <a:t>4,</a:t>
            </a:r>
            <a:r>
              <a:rPr lang="en-US" sz="690" b="1" dirty="0">
                <a:solidFill>
                  <a:srgbClr val="113960"/>
                </a:solidFill>
                <a:latin typeface="Aptos"/>
              </a:rPr>
              <a:t>04 </a:t>
            </a:r>
            <a:r>
              <a:rPr sz="690" b="1" dirty="0">
                <a:solidFill>
                  <a:srgbClr val="113960"/>
                </a:solidFill>
                <a:latin typeface="Aptos"/>
              </a:rPr>
              <a:t>%</a:t>
            </a:r>
          </a:p>
        </p:txBody>
      </p:sp>
      <p:sp>
        <p:nvSpPr>
          <p:cNvPr id="73" name="Rectangle 72"/>
          <p:cNvSpPr/>
          <p:nvPr/>
        </p:nvSpPr>
        <p:spPr>
          <a:xfrm>
            <a:off x="3246120" y="4050791"/>
            <a:ext cx="2468879" cy="237744"/>
          </a:xfrm>
          <a:prstGeom prst="rect">
            <a:avLst/>
          </a:prstGeom>
          <a:solidFill>
            <a:srgbClr val="E4F3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4" name="TextBox 73"/>
          <p:cNvSpPr txBox="1"/>
          <p:nvPr/>
        </p:nvSpPr>
        <p:spPr>
          <a:xfrm>
            <a:off x="3291840" y="4087368"/>
            <a:ext cx="228600" cy="146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690" b="0">
                <a:solidFill>
                  <a:srgbClr val="202E3A"/>
                </a:solidFill>
                <a:latin typeface="Aptos"/>
              </a:rPr>
              <a:t>7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3611880" y="4087368"/>
            <a:ext cx="1645919" cy="198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690" b="0" dirty="0">
                <a:solidFill>
                  <a:srgbClr val="202E3A"/>
                </a:solidFill>
                <a:latin typeface="Aptos"/>
              </a:rPr>
              <a:t>CAMPION Broker</a:t>
            </a:r>
            <a:endParaRPr sz="690" b="0" dirty="0">
              <a:solidFill>
                <a:srgbClr val="202E3A"/>
              </a:solidFill>
              <a:latin typeface="Aptos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5230368" y="4087368"/>
            <a:ext cx="438912" cy="198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690" b="1" dirty="0">
                <a:solidFill>
                  <a:srgbClr val="113960"/>
                </a:solidFill>
                <a:latin typeface="Aptos"/>
              </a:rPr>
              <a:t>3,88 </a:t>
            </a:r>
            <a:r>
              <a:rPr sz="690" b="1" dirty="0">
                <a:solidFill>
                  <a:srgbClr val="113960"/>
                </a:solidFill>
                <a:latin typeface="Aptos"/>
              </a:rPr>
              <a:t>%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3291840" y="4347972"/>
            <a:ext cx="228600" cy="146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690" b="0">
                <a:solidFill>
                  <a:srgbClr val="202E3A"/>
                </a:solidFill>
                <a:latin typeface="Aptos"/>
              </a:rPr>
              <a:t>8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3611880" y="4347972"/>
            <a:ext cx="1645919" cy="198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690" b="0" dirty="0">
                <a:solidFill>
                  <a:srgbClr val="202E3A"/>
                </a:solidFill>
                <a:latin typeface="Aptos"/>
              </a:rPr>
              <a:t>UNICREDIT Insurance </a:t>
            </a:r>
            <a:r>
              <a:rPr sz="690" b="0" dirty="0">
                <a:solidFill>
                  <a:srgbClr val="202E3A"/>
                </a:solidFill>
                <a:latin typeface="Aptos"/>
              </a:rPr>
              <a:t>Broker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230368" y="4347972"/>
            <a:ext cx="438912" cy="198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690" b="1" dirty="0">
                <a:solidFill>
                  <a:srgbClr val="113960"/>
                </a:solidFill>
                <a:latin typeface="Aptos"/>
              </a:rPr>
              <a:t>3,</a:t>
            </a:r>
            <a:r>
              <a:rPr lang="en-US" sz="690" b="1" dirty="0">
                <a:solidFill>
                  <a:srgbClr val="113960"/>
                </a:solidFill>
                <a:latin typeface="Aptos"/>
              </a:rPr>
              <a:t>21 </a:t>
            </a:r>
            <a:r>
              <a:rPr sz="690" b="1" dirty="0">
                <a:solidFill>
                  <a:srgbClr val="113960"/>
                </a:solidFill>
                <a:latin typeface="Aptos"/>
              </a:rPr>
              <a:t>%</a:t>
            </a:r>
          </a:p>
        </p:txBody>
      </p:sp>
      <p:sp>
        <p:nvSpPr>
          <p:cNvPr id="80" name="Rectangle 79"/>
          <p:cNvSpPr/>
          <p:nvPr/>
        </p:nvSpPr>
        <p:spPr>
          <a:xfrm>
            <a:off x="3246120" y="4572000"/>
            <a:ext cx="2468879" cy="237744"/>
          </a:xfrm>
          <a:prstGeom prst="rect">
            <a:avLst/>
          </a:prstGeom>
          <a:solidFill>
            <a:srgbClr val="E4F3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1" name="TextBox 80"/>
          <p:cNvSpPr txBox="1"/>
          <p:nvPr/>
        </p:nvSpPr>
        <p:spPr>
          <a:xfrm>
            <a:off x="3291840" y="4608576"/>
            <a:ext cx="228600" cy="146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690" b="0">
                <a:solidFill>
                  <a:srgbClr val="202E3A"/>
                </a:solidFill>
                <a:latin typeface="Aptos"/>
              </a:rPr>
              <a:t>9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3611880" y="4608576"/>
            <a:ext cx="1645919" cy="198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690" b="0" dirty="0">
                <a:solidFill>
                  <a:srgbClr val="202E3A"/>
                </a:solidFill>
                <a:latin typeface="Aptos"/>
              </a:rPr>
              <a:t>PORSCHE</a:t>
            </a:r>
            <a:r>
              <a:rPr sz="690" b="0" dirty="0">
                <a:solidFill>
                  <a:srgbClr val="202E3A"/>
                </a:solidFill>
                <a:latin typeface="Aptos"/>
              </a:rPr>
              <a:t> Broker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5230368" y="4608576"/>
            <a:ext cx="438912" cy="198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690" b="1" dirty="0">
                <a:solidFill>
                  <a:srgbClr val="113960"/>
                </a:solidFill>
                <a:latin typeface="Aptos"/>
              </a:rPr>
              <a:t>2,</a:t>
            </a:r>
            <a:r>
              <a:rPr lang="en-US" sz="690" b="1" dirty="0">
                <a:solidFill>
                  <a:srgbClr val="113960"/>
                </a:solidFill>
                <a:latin typeface="Aptos"/>
              </a:rPr>
              <a:t>31 </a:t>
            </a:r>
            <a:r>
              <a:rPr sz="690" b="1" dirty="0">
                <a:solidFill>
                  <a:srgbClr val="113960"/>
                </a:solidFill>
                <a:latin typeface="Aptos"/>
              </a:rPr>
              <a:t>%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3291840" y="4869180"/>
            <a:ext cx="320040" cy="198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690" b="0">
                <a:solidFill>
                  <a:srgbClr val="202E3A"/>
                </a:solidFill>
                <a:latin typeface="Aptos"/>
              </a:rPr>
              <a:t>10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3611880" y="4869180"/>
            <a:ext cx="1645919" cy="198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690" b="0" dirty="0">
                <a:solidFill>
                  <a:srgbClr val="202E3A"/>
                </a:solidFill>
                <a:latin typeface="Aptos"/>
              </a:rPr>
              <a:t>MILLENIUM Insurance </a:t>
            </a:r>
            <a:r>
              <a:rPr sz="690" b="0" dirty="0">
                <a:solidFill>
                  <a:srgbClr val="202E3A"/>
                </a:solidFill>
                <a:latin typeface="Aptos"/>
              </a:rPr>
              <a:t>Broker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5230368" y="4869180"/>
            <a:ext cx="438912" cy="198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690" b="1" dirty="0">
                <a:solidFill>
                  <a:srgbClr val="113960"/>
                </a:solidFill>
                <a:latin typeface="Aptos"/>
              </a:rPr>
              <a:t>2,</a:t>
            </a:r>
            <a:r>
              <a:rPr lang="en-US" sz="690" b="1" dirty="0">
                <a:solidFill>
                  <a:srgbClr val="113960"/>
                </a:solidFill>
                <a:latin typeface="Aptos"/>
              </a:rPr>
              <a:t>14 </a:t>
            </a:r>
            <a:r>
              <a:rPr sz="690" b="1" dirty="0">
                <a:solidFill>
                  <a:srgbClr val="113960"/>
                </a:solidFill>
                <a:latin typeface="Aptos"/>
              </a:rPr>
              <a:t>%</a:t>
            </a:r>
          </a:p>
        </p:txBody>
      </p:sp>
      <p:sp>
        <p:nvSpPr>
          <p:cNvPr id="87" name="Rounded Rectangle 86"/>
          <p:cNvSpPr/>
          <p:nvPr/>
        </p:nvSpPr>
        <p:spPr>
          <a:xfrm>
            <a:off x="5925312" y="1828800"/>
            <a:ext cx="2697480" cy="3611880"/>
          </a:xfrm>
          <a:prstGeom prst="roundRect">
            <a:avLst/>
          </a:prstGeom>
          <a:solidFill>
            <a:srgbClr val="EF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8" name="TextBox 87"/>
          <p:cNvSpPr txBox="1"/>
          <p:nvPr/>
        </p:nvSpPr>
        <p:spPr>
          <a:xfrm>
            <a:off x="6108192" y="1993392"/>
            <a:ext cx="1828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>
                <a:solidFill>
                  <a:srgbClr val="113960"/>
                </a:solidFill>
                <a:latin typeface="Aptos"/>
              </a:rPr>
              <a:t>BROKERI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6108192" y="2313432"/>
            <a:ext cx="2240280" cy="9987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"/>
              </a:spcAft>
              <a:defRPr sz="770">
                <a:solidFill>
                  <a:srgbClr val="202E3A"/>
                </a:solidFill>
                <a:latin typeface="Aptos"/>
              </a:defRPr>
            </a:pPr>
            <a:r>
              <a:rPr lang="es-ES" dirty="0"/>
              <a:t>• Total prime </a:t>
            </a:r>
            <a:r>
              <a:rPr lang="es-ES" dirty="0" err="1"/>
              <a:t>intermediate</a:t>
            </a:r>
            <a:r>
              <a:rPr lang="es-ES" dirty="0"/>
              <a:t> </a:t>
            </a:r>
            <a:r>
              <a:rPr lang="es-ES" b="1" dirty="0"/>
              <a:t>2015</a:t>
            </a:r>
            <a:r>
              <a:rPr lang="es-ES" dirty="0"/>
              <a:t>: 5,2 </a:t>
            </a:r>
            <a:r>
              <a:rPr lang="es-ES" dirty="0" err="1"/>
              <a:t>mld</a:t>
            </a:r>
            <a:r>
              <a:rPr lang="es-ES" dirty="0"/>
              <a:t>. RON </a:t>
            </a:r>
          </a:p>
          <a:p>
            <a:pPr>
              <a:spcAft>
                <a:spcPts val="100"/>
              </a:spcAft>
              <a:defRPr sz="770">
                <a:solidFill>
                  <a:srgbClr val="202E3A"/>
                </a:solidFill>
                <a:latin typeface="Aptos"/>
              </a:defRPr>
            </a:pPr>
            <a:r>
              <a:rPr lang="en-US" dirty="0"/>
              <a:t>• </a:t>
            </a:r>
            <a:r>
              <a:rPr lang="en-US" dirty="0" err="1"/>
              <a:t>Procent</a:t>
            </a:r>
            <a:r>
              <a:rPr lang="en-US" dirty="0"/>
              <a:t> de </a:t>
            </a:r>
            <a:r>
              <a:rPr lang="en-US" dirty="0" err="1"/>
              <a:t>intermediere</a:t>
            </a:r>
            <a:r>
              <a:rPr lang="en-US" dirty="0"/>
              <a:t> </a:t>
            </a:r>
            <a:r>
              <a:rPr lang="en-US" b="1" dirty="0"/>
              <a:t>2015</a:t>
            </a:r>
            <a:r>
              <a:rPr lang="en-US" dirty="0"/>
              <a:t>: 61,1%</a:t>
            </a:r>
          </a:p>
          <a:p>
            <a:pPr>
              <a:spcAft>
                <a:spcPts val="100"/>
              </a:spcAft>
              <a:defRPr sz="770">
                <a:solidFill>
                  <a:srgbClr val="202E3A"/>
                </a:solidFill>
                <a:latin typeface="Aptos"/>
              </a:defRPr>
            </a:pPr>
            <a:r>
              <a:rPr dirty="0"/>
              <a:t>• </a:t>
            </a:r>
            <a:r>
              <a:rPr lang="en-US" dirty="0"/>
              <a:t>Total prime intermediate </a:t>
            </a:r>
            <a:r>
              <a:rPr b="1" dirty="0"/>
              <a:t>2016</a:t>
            </a:r>
            <a:r>
              <a:rPr dirty="0"/>
              <a:t>: 6,2 </a:t>
            </a:r>
            <a:r>
              <a:rPr dirty="0" err="1"/>
              <a:t>mld</a:t>
            </a:r>
            <a:r>
              <a:rPr dirty="0"/>
              <a:t>. RON</a:t>
            </a:r>
          </a:p>
          <a:p>
            <a:pPr>
              <a:spcAft>
                <a:spcPts val="100"/>
              </a:spcAft>
              <a:defRPr sz="770">
                <a:solidFill>
                  <a:srgbClr val="202E3A"/>
                </a:solidFill>
                <a:latin typeface="Aptos"/>
              </a:defRPr>
            </a:pPr>
            <a:r>
              <a:rPr dirty="0"/>
              <a:t>•</a:t>
            </a:r>
            <a:r>
              <a:rPr lang="en-US" dirty="0"/>
              <a:t> </a:t>
            </a:r>
            <a:r>
              <a:rPr lang="en-US" dirty="0" err="1"/>
              <a:t>Procent</a:t>
            </a:r>
            <a:r>
              <a:rPr lang="en-US" dirty="0"/>
              <a:t> de</a:t>
            </a:r>
            <a:r>
              <a:rPr dirty="0"/>
              <a:t> </a:t>
            </a:r>
            <a:r>
              <a:rPr lang="en-US" dirty="0" err="1"/>
              <a:t>i</a:t>
            </a:r>
            <a:r>
              <a:rPr dirty="0" err="1"/>
              <a:t>ntermediere</a:t>
            </a:r>
            <a:r>
              <a:rPr dirty="0"/>
              <a:t> </a:t>
            </a:r>
            <a:r>
              <a:rPr b="1" dirty="0"/>
              <a:t>2016</a:t>
            </a:r>
            <a:r>
              <a:rPr dirty="0"/>
              <a:t>: 66,1%</a:t>
            </a:r>
          </a:p>
          <a:p>
            <a:pPr>
              <a:spcAft>
                <a:spcPts val="100"/>
              </a:spcAft>
              <a:defRPr sz="770">
                <a:solidFill>
                  <a:srgbClr val="202E3A"/>
                </a:solidFill>
                <a:latin typeface="Aptos"/>
              </a:defRPr>
            </a:pPr>
            <a:r>
              <a:rPr dirty="0"/>
              <a:t>• </a:t>
            </a:r>
            <a:r>
              <a:rPr lang="en-US" dirty="0"/>
              <a:t>Prime intermediate </a:t>
            </a:r>
            <a:r>
              <a:rPr b="1" dirty="0"/>
              <a:t>2025</a:t>
            </a:r>
            <a:r>
              <a:rPr dirty="0"/>
              <a:t>: 17,63 </a:t>
            </a:r>
            <a:r>
              <a:rPr dirty="0" err="1"/>
              <a:t>mld</a:t>
            </a:r>
            <a:r>
              <a:rPr dirty="0"/>
              <a:t>. RON</a:t>
            </a:r>
          </a:p>
          <a:p>
            <a:pPr>
              <a:spcAft>
                <a:spcPts val="100"/>
              </a:spcAft>
              <a:defRPr sz="770">
                <a:solidFill>
                  <a:srgbClr val="202E3A"/>
                </a:solidFill>
                <a:latin typeface="Aptos"/>
              </a:defRPr>
            </a:pPr>
            <a:r>
              <a:rPr dirty="0"/>
              <a:t>• </a:t>
            </a:r>
            <a:r>
              <a:rPr lang="en-US" dirty="0" err="1"/>
              <a:t>Procent</a:t>
            </a:r>
            <a:r>
              <a:rPr lang="en-US" dirty="0"/>
              <a:t> de </a:t>
            </a:r>
            <a:r>
              <a:rPr lang="en-US" dirty="0" err="1"/>
              <a:t>intermediere</a:t>
            </a:r>
            <a:r>
              <a:rPr dirty="0"/>
              <a:t> </a:t>
            </a:r>
            <a:r>
              <a:rPr b="1" dirty="0"/>
              <a:t>2025</a:t>
            </a:r>
            <a:r>
              <a:rPr dirty="0"/>
              <a:t>: </a:t>
            </a:r>
            <a:r>
              <a:rPr lang="en-US" dirty="0"/>
              <a:t>6</a:t>
            </a:r>
            <a:r>
              <a:rPr dirty="0"/>
              <a:t>8,37%</a:t>
            </a:r>
          </a:p>
          <a:p>
            <a:pPr>
              <a:spcAft>
                <a:spcPts val="100"/>
              </a:spcAft>
              <a:defRPr sz="770">
                <a:solidFill>
                  <a:srgbClr val="202E3A"/>
                </a:solidFill>
                <a:latin typeface="Aptos"/>
              </a:defRPr>
            </a:pPr>
            <a:r>
              <a:rPr dirty="0"/>
              <a:t>•</a:t>
            </a:r>
            <a:r>
              <a:rPr lang="en-US" dirty="0"/>
              <a:t> Total prime intermediate</a:t>
            </a:r>
            <a:r>
              <a:rPr dirty="0"/>
              <a:t> </a:t>
            </a:r>
            <a:r>
              <a:rPr b="1" dirty="0"/>
              <a:t>2026</a:t>
            </a:r>
            <a:r>
              <a:rPr dirty="0"/>
              <a:t>: NA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6108192" y="3977639"/>
            <a:ext cx="1828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>
                <a:solidFill>
                  <a:srgbClr val="113960"/>
                </a:solidFill>
                <a:latin typeface="Aptos"/>
              </a:rPr>
              <a:t>ASIGURATORI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6108192" y="4297680"/>
            <a:ext cx="2240280" cy="6047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"/>
              </a:spcAft>
              <a:defRPr sz="770">
                <a:solidFill>
                  <a:srgbClr val="202E3A"/>
                </a:solidFill>
                <a:latin typeface="Aptos"/>
              </a:defRPr>
            </a:pPr>
            <a:r>
              <a:rPr lang="en-US" dirty="0"/>
              <a:t>• PBS 2015: 9,41 </a:t>
            </a:r>
            <a:r>
              <a:rPr lang="en-US" dirty="0" err="1"/>
              <a:t>mld</a:t>
            </a:r>
            <a:r>
              <a:rPr lang="en-US" dirty="0"/>
              <a:t>. RON</a:t>
            </a:r>
          </a:p>
          <a:p>
            <a:pPr>
              <a:spcAft>
                <a:spcPts val="100"/>
              </a:spcAft>
              <a:defRPr sz="770">
                <a:solidFill>
                  <a:srgbClr val="202E3A"/>
                </a:solidFill>
                <a:latin typeface="Aptos"/>
              </a:defRPr>
            </a:pPr>
            <a:r>
              <a:rPr lang="en-US" dirty="0"/>
              <a:t>• PBS 2016: 10,05 </a:t>
            </a:r>
            <a:r>
              <a:rPr lang="en-US" dirty="0" err="1"/>
              <a:t>mld</a:t>
            </a:r>
            <a:r>
              <a:rPr lang="en-US" dirty="0"/>
              <a:t>. RON</a:t>
            </a:r>
          </a:p>
          <a:p>
            <a:pPr>
              <a:spcAft>
                <a:spcPts val="100"/>
              </a:spcAft>
              <a:defRPr sz="770">
                <a:solidFill>
                  <a:srgbClr val="202E3A"/>
                </a:solidFill>
                <a:latin typeface="Aptos"/>
              </a:defRPr>
            </a:pPr>
            <a:r>
              <a:rPr dirty="0"/>
              <a:t>• PBS 2025: 25,78 </a:t>
            </a:r>
            <a:r>
              <a:rPr dirty="0" err="1"/>
              <a:t>mld</a:t>
            </a:r>
            <a:r>
              <a:rPr dirty="0"/>
              <a:t>. RON</a:t>
            </a:r>
          </a:p>
          <a:p>
            <a:pPr>
              <a:spcAft>
                <a:spcPts val="100"/>
              </a:spcAft>
              <a:defRPr sz="770">
                <a:solidFill>
                  <a:srgbClr val="202E3A"/>
                </a:solidFill>
                <a:latin typeface="Aptos"/>
              </a:defRPr>
            </a:pPr>
            <a:r>
              <a:rPr lang="en-US" dirty="0"/>
              <a:t>*</a:t>
            </a:r>
            <a:r>
              <a:rPr dirty="0"/>
              <a:t> </a:t>
            </a:r>
            <a:r>
              <a:rPr dirty="0" err="1"/>
              <a:t>inclusiv</a:t>
            </a:r>
            <a:r>
              <a:rPr dirty="0"/>
              <a:t> </a:t>
            </a:r>
            <a:r>
              <a:rPr dirty="0" err="1"/>
              <a:t>filiale</a:t>
            </a:r>
            <a:r>
              <a:rPr dirty="0"/>
              <a:t> </a:t>
            </a:r>
            <a:r>
              <a:rPr dirty="0" err="1"/>
              <a:t>europene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fundal ppt_2(2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2960" y="1143000"/>
            <a:ext cx="7498079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100" b="1" dirty="0">
                <a:solidFill>
                  <a:srgbClr val="113960"/>
                </a:solidFill>
                <a:latin typeface="Aptos"/>
              </a:rPr>
              <a:t>2016 – 2026: </a:t>
            </a:r>
            <a:r>
              <a:rPr lang="en-US" sz="2100" b="1" dirty="0">
                <a:solidFill>
                  <a:srgbClr val="113960"/>
                </a:solidFill>
                <a:latin typeface="Aptos"/>
              </a:rPr>
              <a:t>10 ani de </a:t>
            </a:r>
            <a:r>
              <a:rPr lang="en-US" sz="2100" b="1" dirty="0" err="1">
                <a:solidFill>
                  <a:srgbClr val="113960"/>
                </a:solidFill>
                <a:latin typeface="Aptos"/>
              </a:rPr>
              <a:t>transformare</a:t>
            </a:r>
            <a:endParaRPr sz="2100" b="1" dirty="0">
              <a:solidFill>
                <a:srgbClr val="113960"/>
              </a:solidFill>
              <a:latin typeface="Apto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97280" y="1536192"/>
            <a:ext cx="69494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0">
                <a:solidFill>
                  <a:srgbClr val="556778"/>
                </a:solidFill>
                <a:latin typeface="Aptos"/>
              </a:rPr>
              <a:t>10 ani de crestere a comunitatii si a reprezentativitatii PRBAR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874519"/>
            <a:ext cx="3566160" cy="1417320"/>
          </a:xfrm>
          <a:prstGeom prst="roundRect">
            <a:avLst/>
          </a:prstGeom>
          <a:solidFill>
            <a:srgbClr val="EF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14400" y="2057400"/>
            <a:ext cx="320040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100" b="1" dirty="0">
                <a:solidFill>
                  <a:srgbClr val="113960"/>
                </a:solidFill>
                <a:latin typeface="Aptos"/>
              </a:rPr>
              <a:t>10 → </a:t>
            </a:r>
            <a:r>
              <a:rPr lang="en-US" sz="2100" b="1" dirty="0">
                <a:solidFill>
                  <a:srgbClr val="113960"/>
                </a:solidFill>
                <a:latin typeface="Aptos"/>
              </a:rPr>
              <a:t>30</a:t>
            </a:r>
            <a:endParaRPr sz="2100" b="1" dirty="0">
              <a:solidFill>
                <a:srgbClr val="113960"/>
              </a:solidFill>
              <a:latin typeface="Apto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" y="2532887"/>
            <a:ext cx="3200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071B8"/>
                </a:solidFill>
                <a:latin typeface="Aptos"/>
              </a:rPr>
              <a:t>companii membre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816352"/>
            <a:ext cx="3200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80" b="0" dirty="0">
                <a:solidFill>
                  <a:srgbClr val="556778"/>
                </a:solidFill>
                <a:latin typeface="Aptos"/>
              </a:rPr>
              <a:t>De la 10 la </a:t>
            </a:r>
            <a:r>
              <a:rPr lang="en-US" sz="880" b="0" dirty="0">
                <a:solidFill>
                  <a:srgbClr val="556778"/>
                </a:solidFill>
                <a:latin typeface="Aptos"/>
              </a:rPr>
              <a:t>30</a:t>
            </a:r>
            <a:r>
              <a:rPr sz="880" b="0" dirty="0">
                <a:solidFill>
                  <a:srgbClr val="556778"/>
                </a:solidFill>
                <a:latin typeface="Aptos"/>
              </a:rPr>
              <a:t> de </a:t>
            </a:r>
            <a:r>
              <a:rPr sz="880" b="0" dirty="0" err="1">
                <a:solidFill>
                  <a:srgbClr val="556778"/>
                </a:solidFill>
                <a:latin typeface="Aptos"/>
              </a:rPr>
              <a:t>companii</a:t>
            </a:r>
            <a:r>
              <a:rPr sz="880" b="0" dirty="0">
                <a:solidFill>
                  <a:srgbClr val="556778"/>
                </a:solidFill>
                <a:latin typeface="Aptos"/>
              </a:rPr>
              <a:t>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846320" y="1874519"/>
            <a:ext cx="3566160" cy="1417320"/>
          </a:xfrm>
          <a:prstGeom prst="roundRect">
            <a:avLst/>
          </a:prstGeom>
          <a:solidFill>
            <a:srgbClr val="EF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029200" y="2057400"/>
            <a:ext cx="3200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100" b="1">
                <a:solidFill>
                  <a:srgbClr val="113960"/>
                </a:solidFill>
                <a:latin typeface="Aptos"/>
              </a:rPr>
              <a:t>≈15% → ≈58%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0" y="2532887"/>
            <a:ext cx="3200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09DD6"/>
                </a:solidFill>
                <a:latin typeface="Aptos"/>
              </a:rPr>
              <a:t>cota de piata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0" y="2816352"/>
            <a:ext cx="3200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80" b="0">
                <a:solidFill>
                  <a:srgbClr val="556778"/>
                </a:solidFill>
                <a:latin typeface="Aptos"/>
              </a:rPr>
              <a:t>O prezenta tot mai relevanta.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1520" y="3703320"/>
            <a:ext cx="3566160" cy="1417320"/>
          </a:xfrm>
          <a:prstGeom prst="roundRect">
            <a:avLst/>
          </a:prstGeom>
          <a:solidFill>
            <a:srgbClr val="EF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914400" y="3886200"/>
            <a:ext cx="3200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100" b="1">
                <a:solidFill>
                  <a:srgbClr val="113960"/>
                </a:solidFill>
                <a:latin typeface="Aptos"/>
              </a:rPr>
              <a:t>6,2 → 17,63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4400" y="4361688"/>
            <a:ext cx="3200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071B8"/>
                </a:solidFill>
                <a:latin typeface="Aptos"/>
              </a:rPr>
              <a:t>mld. RON prime intermediate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4400" y="4645152"/>
            <a:ext cx="3200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80" b="0">
                <a:solidFill>
                  <a:srgbClr val="556778"/>
                </a:solidFill>
                <a:latin typeface="Aptos"/>
              </a:rPr>
              <a:t>2016 → 2025.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846320" y="3703320"/>
            <a:ext cx="3566160" cy="1417320"/>
          </a:xfrm>
          <a:prstGeom prst="roundRect">
            <a:avLst/>
          </a:prstGeom>
          <a:solidFill>
            <a:srgbClr val="EF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5029200" y="3886200"/>
            <a:ext cx="3200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100" b="1">
                <a:solidFill>
                  <a:srgbClr val="113960"/>
                </a:solidFill>
                <a:latin typeface="Aptos"/>
              </a:rPr>
              <a:t>10,05 → 25,78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29200" y="4361688"/>
            <a:ext cx="3200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09DD6"/>
                </a:solidFill>
                <a:latin typeface="Aptos"/>
              </a:rPr>
              <a:t>mld. RON PBS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0" y="4645152"/>
            <a:ext cx="3200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80" b="0">
                <a:solidFill>
                  <a:srgbClr val="556778"/>
                </a:solidFill>
                <a:latin typeface="Aptos"/>
              </a:rPr>
              <a:t>Piata asigurarilor, 2016 → 2025.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14400" y="5257800"/>
            <a:ext cx="71323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50" b="1" dirty="0">
                <a:solidFill>
                  <a:srgbClr val="113960"/>
                </a:solidFill>
                <a:latin typeface="Aptos"/>
              </a:rPr>
              <a:t>PRBAR in 2026: o </a:t>
            </a:r>
            <a:r>
              <a:rPr sz="1250" b="1" dirty="0" err="1">
                <a:solidFill>
                  <a:srgbClr val="113960"/>
                </a:solidFill>
                <a:latin typeface="Aptos"/>
              </a:rPr>
              <a:t>comunitate</a:t>
            </a:r>
            <a:r>
              <a:rPr sz="1250" b="1" dirty="0">
                <a:solidFill>
                  <a:srgbClr val="113960"/>
                </a:solidFill>
                <a:latin typeface="Aptos"/>
              </a:rPr>
              <a:t> </a:t>
            </a:r>
            <a:r>
              <a:rPr sz="1250" b="1" dirty="0" err="1">
                <a:solidFill>
                  <a:srgbClr val="113960"/>
                </a:solidFill>
                <a:latin typeface="Aptos"/>
              </a:rPr>
              <a:t>mai</a:t>
            </a:r>
            <a:r>
              <a:rPr sz="1250" b="1" dirty="0">
                <a:solidFill>
                  <a:srgbClr val="113960"/>
                </a:solidFill>
                <a:latin typeface="Aptos"/>
              </a:rPr>
              <a:t> </a:t>
            </a:r>
            <a:r>
              <a:rPr sz="1250" b="1" dirty="0" err="1">
                <a:solidFill>
                  <a:srgbClr val="113960"/>
                </a:solidFill>
                <a:latin typeface="Aptos"/>
              </a:rPr>
              <a:t>numeroasa</a:t>
            </a:r>
            <a:r>
              <a:rPr sz="1250" b="1" dirty="0">
                <a:solidFill>
                  <a:srgbClr val="113960"/>
                </a:solidFill>
                <a:latin typeface="Aptos"/>
              </a:rPr>
              <a:t>, cu o </a:t>
            </a:r>
            <a:r>
              <a:rPr sz="1250" b="1" dirty="0" err="1">
                <a:solidFill>
                  <a:srgbClr val="113960"/>
                </a:solidFill>
                <a:latin typeface="Aptos"/>
              </a:rPr>
              <a:t>reprezentativitate</a:t>
            </a:r>
            <a:r>
              <a:rPr sz="1250" b="1" dirty="0">
                <a:solidFill>
                  <a:srgbClr val="113960"/>
                </a:solidFill>
                <a:latin typeface="Aptos"/>
              </a:rPr>
              <a:t> </a:t>
            </a:r>
            <a:r>
              <a:rPr sz="1250" b="1" dirty="0" err="1">
                <a:solidFill>
                  <a:srgbClr val="113960"/>
                </a:solidFill>
                <a:latin typeface="Aptos"/>
              </a:rPr>
              <a:t>semnificativ</a:t>
            </a:r>
            <a:r>
              <a:rPr sz="1250" b="1" dirty="0">
                <a:solidFill>
                  <a:srgbClr val="113960"/>
                </a:solidFill>
                <a:latin typeface="Aptos"/>
              </a:rPr>
              <a:t> </a:t>
            </a:r>
            <a:r>
              <a:rPr sz="1250" b="1" dirty="0" err="1">
                <a:solidFill>
                  <a:srgbClr val="113960"/>
                </a:solidFill>
                <a:latin typeface="Aptos"/>
              </a:rPr>
              <a:t>mai</a:t>
            </a:r>
            <a:r>
              <a:rPr sz="1250" b="1" dirty="0">
                <a:solidFill>
                  <a:srgbClr val="113960"/>
                </a:solidFill>
                <a:latin typeface="Aptos"/>
              </a:rPr>
              <a:t> mare in </a:t>
            </a:r>
            <a:r>
              <a:rPr sz="1250" b="1" dirty="0" err="1">
                <a:solidFill>
                  <a:srgbClr val="113960"/>
                </a:solidFill>
                <a:latin typeface="Aptos"/>
              </a:rPr>
              <a:t>piata</a:t>
            </a:r>
            <a:r>
              <a:rPr sz="1250" b="1" dirty="0">
                <a:solidFill>
                  <a:srgbClr val="113960"/>
                </a:solidFill>
                <a:latin typeface="Aptos"/>
              </a:rPr>
              <a:t>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554480" y="5751576"/>
            <a:ext cx="60350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dirty="0" err="1">
                <a:solidFill>
                  <a:srgbClr val="0071B8"/>
                </a:solidFill>
                <a:latin typeface="Aptos"/>
              </a:rPr>
              <a:t>Impreuna</a:t>
            </a:r>
            <a:r>
              <a:rPr sz="1200" b="1" dirty="0">
                <a:solidFill>
                  <a:srgbClr val="0071B8"/>
                </a:solidFill>
                <a:latin typeface="Aptos"/>
              </a:rPr>
              <a:t>, </a:t>
            </a:r>
            <a:r>
              <a:rPr sz="1200" b="1" dirty="0" err="1">
                <a:solidFill>
                  <a:srgbClr val="0071B8"/>
                </a:solidFill>
                <a:latin typeface="Aptos"/>
              </a:rPr>
              <a:t>construim</a:t>
            </a:r>
            <a:r>
              <a:rPr sz="1200" b="1" dirty="0">
                <a:solidFill>
                  <a:srgbClr val="0071B8"/>
                </a:solidFill>
                <a:latin typeface="Aptos"/>
              </a:rPr>
              <a:t> un </a:t>
            </a:r>
            <a:r>
              <a:rPr sz="1200" b="1" dirty="0" err="1">
                <a:solidFill>
                  <a:srgbClr val="0071B8"/>
                </a:solidFill>
                <a:latin typeface="Aptos"/>
              </a:rPr>
              <a:t>viitor</a:t>
            </a:r>
            <a:r>
              <a:rPr sz="1200" b="1" dirty="0">
                <a:solidFill>
                  <a:srgbClr val="0071B8"/>
                </a:solidFill>
                <a:latin typeface="Aptos"/>
              </a:rPr>
              <a:t> </a:t>
            </a:r>
            <a:r>
              <a:rPr sz="1200" b="1" dirty="0" err="1">
                <a:solidFill>
                  <a:srgbClr val="0071B8"/>
                </a:solidFill>
                <a:latin typeface="Aptos"/>
              </a:rPr>
              <a:t>mai</a:t>
            </a:r>
            <a:r>
              <a:rPr sz="1200" b="1" dirty="0">
                <a:solidFill>
                  <a:srgbClr val="0071B8"/>
                </a:solidFill>
                <a:latin typeface="Aptos"/>
              </a:rPr>
              <a:t> </a:t>
            </a:r>
            <a:r>
              <a:rPr sz="1200" b="1" dirty="0" err="1">
                <a:solidFill>
                  <a:srgbClr val="0071B8"/>
                </a:solidFill>
                <a:latin typeface="Aptos"/>
              </a:rPr>
              <a:t>puternic</a:t>
            </a:r>
            <a:r>
              <a:rPr sz="1200" b="1" dirty="0">
                <a:solidFill>
                  <a:srgbClr val="0071B8"/>
                </a:solidFill>
                <a:latin typeface="Aptos"/>
              </a:rPr>
              <a:t>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E0836-96C8-6348-81B7-0F18B59A2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fundal ppt_2(2).jpeg">
            <a:extLst>
              <a:ext uri="{FF2B5EF4-FFF2-40B4-BE49-F238E27FC236}">
                <a16:creationId xmlns:a16="http://schemas.microsoft.com/office/drawing/2014/main" id="{39174D84-69B7-056C-FBF7-32BB830938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C0208AF-D9D6-F8A2-ABC6-A44C10E258AF}"/>
              </a:ext>
            </a:extLst>
          </p:cNvPr>
          <p:cNvSpPr txBox="1"/>
          <p:nvPr/>
        </p:nvSpPr>
        <p:spPr>
          <a:xfrm>
            <a:off x="1733702" y="1792224"/>
            <a:ext cx="606430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algn="ctr"/>
            <a:r>
              <a:rPr lang="en-US" sz="6000" dirty="0">
                <a:latin typeface="Aptos" panose="020B0004020202020204" pitchFamily="34" charset="0"/>
              </a:rPr>
              <a:t>VA MULTUMESC!</a:t>
            </a:r>
          </a:p>
          <a:p>
            <a:endParaRPr lang="en-US" dirty="0">
              <a:latin typeface="Aptos" panose="020B0004020202020204" pitchFamily="34" charset="0"/>
            </a:endParaRPr>
          </a:p>
          <a:p>
            <a:endParaRPr lang="en-US" dirty="0">
              <a:latin typeface="Aptos" panose="020B0004020202020204" pitchFamily="34" charset="0"/>
            </a:endParaRPr>
          </a:p>
          <a:p>
            <a:pPr algn="r"/>
            <a:r>
              <a:rPr lang="en-US" sz="3200" dirty="0">
                <a:latin typeface="Aptos" panose="020B0004020202020204" pitchFamily="34" charset="0"/>
              </a:rPr>
              <a:t>Viorel VASILE, </a:t>
            </a:r>
            <a:r>
              <a:rPr lang="en-US" sz="3200" dirty="0" err="1">
                <a:latin typeface="Aptos" panose="020B0004020202020204" pitchFamily="34" charset="0"/>
              </a:rPr>
              <a:t>Fondator</a:t>
            </a:r>
            <a:endParaRPr lang="en-US" sz="3200" dirty="0">
              <a:latin typeface="Aptos" panose="020B0004020202020204" pitchFamily="34" charset="0"/>
            </a:endParaRPr>
          </a:p>
          <a:p>
            <a:pPr algn="r"/>
            <a:r>
              <a:rPr lang="en-US" sz="3200" dirty="0">
                <a:latin typeface="Aptos" panose="020B0004020202020204" pitchFamily="34" charset="0"/>
              </a:rPr>
              <a:t>Presedinte, PRBAR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4829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580</Words>
  <Application>Microsoft Office PowerPoint</Application>
  <PresentationFormat>On-screen Show (4:3)</PresentationFormat>
  <Paragraphs>175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Georgiana OPREA</cp:lastModifiedBy>
  <cp:revision>15</cp:revision>
  <dcterms:created xsi:type="dcterms:W3CDTF">2013-01-27T09:14:16Z</dcterms:created>
  <dcterms:modified xsi:type="dcterms:W3CDTF">2026-09-12T15:27:39Z</dcterms:modified>
  <cp:category/>
</cp:coreProperties>
</file>